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29"/>
  </p:notesMasterIdLst>
  <p:sldIdLst>
    <p:sldId id="256" r:id="rId2"/>
    <p:sldId id="260" r:id="rId3"/>
    <p:sldId id="841" r:id="rId4"/>
    <p:sldId id="844" r:id="rId5"/>
    <p:sldId id="855" r:id="rId6"/>
    <p:sldId id="842" r:id="rId7"/>
    <p:sldId id="466" r:id="rId8"/>
    <p:sldId id="854" r:id="rId9"/>
    <p:sldId id="418" r:id="rId10"/>
    <p:sldId id="274" r:id="rId11"/>
    <p:sldId id="275" r:id="rId12"/>
    <p:sldId id="858" r:id="rId13"/>
    <p:sldId id="853" r:id="rId14"/>
    <p:sldId id="849" r:id="rId15"/>
    <p:sldId id="859" r:id="rId16"/>
    <p:sldId id="860" r:id="rId17"/>
    <p:sldId id="861" r:id="rId18"/>
    <p:sldId id="843" r:id="rId19"/>
    <p:sldId id="848" r:id="rId20"/>
    <p:sldId id="258" r:id="rId21"/>
    <p:sldId id="259" r:id="rId22"/>
    <p:sldId id="856" r:id="rId23"/>
    <p:sldId id="845" r:id="rId24"/>
    <p:sldId id="857" r:id="rId25"/>
    <p:sldId id="450" r:id="rId26"/>
    <p:sldId id="285" r:id="rId27"/>
    <p:sldId id="864" r:id="rId2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44" y="10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0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51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321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08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6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71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87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6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99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5995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0397e08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0397e0850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70397e0850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88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 Image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3429318"/>
            <a:ext cx="7772400" cy="903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4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685800" y="4425316"/>
            <a:ext cx="7772400" cy="12442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100000"/>
              <a:buFont typeface="Noto Sans Symbols"/>
              <a:buNone/>
              <a:defRPr sz="28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84587"/>
            <a:ext cx="1823679" cy="182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1074510"/>
            <a:ext cx="1825874" cy="182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7600" y="1084587"/>
            <a:ext cx="1825874" cy="182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6400" y="1084587"/>
            <a:ext cx="1825874" cy="182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5200" y="1084587"/>
            <a:ext cx="1825874" cy="182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ntent">
  <p:cSld name="1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title"/>
          </p:nvPr>
        </p:nvSpPr>
        <p:spPr>
          <a:xfrm>
            <a:off x="628650" y="556181"/>
            <a:ext cx="7886700" cy="55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body" idx="1"/>
          </p:nvPr>
        </p:nvSpPr>
        <p:spPr>
          <a:xfrm>
            <a:off x="365760" y="1645920"/>
            <a:ext cx="8326438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▸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39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ObjectTextBulle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ctrTitle"/>
          </p:nvPr>
        </p:nvSpPr>
        <p:spPr>
          <a:xfrm>
            <a:off x="396815" y="565421"/>
            <a:ext cx="841938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ubTitle" idx="1"/>
          </p:nvPr>
        </p:nvSpPr>
        <p:spPr>
          <a:xfrm>
            <a:off x="396815" y="1199109"/>
            <a:ext cx="841938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2"/>
          </p:nvPr>
        </p:nvSpPr>
        <p:spPr>
          <a:xfrm>
            <a:off x="4621213" y="1825625"/>
            <a:ext cx="4195762" cy="13129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3"/>
          </p:nvPr>
        </p:nvSpPr>
        <p:spPr>
          <a:xfrm>
            <a:off x="4621602" y="3286898"/>
            <a:ext cx="4194983" cy="26825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100" marR="0" lvl="1" indent="-2286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300" marR="0" lvl="2" indent="-2413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4"/>
          </p:nvPr>
        </p:nvSpPr>
        <p:spPr>
          <a:xfrm>
            <a:off x="396815" y="1825625"/>
            <a:ext cx="4076331" cy="4143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6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825626"/>
            <a:ext cx="7886700" cy="394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1106197"/>
            <a:ext cx="7886700" cy="356843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3540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6BF41-9E6E-4C8C-BAB0-C225A0B11C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F367-7099-44AA-B28A-7867B9B9F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3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6BF41-9E6E-4C8C-BAB0-C225A0B11C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F367-7099-44AA-B28A-7867B9B9F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8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825628"/>
            <a:ext cx="7886700" cy="394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8650" y="1106196"/>
            <a:ext cx="7886700" cy="385325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75</a:t>
            </a:r>
          </a:p>
        </p:txBody>
      </p:sp>
    </p:spTree>
    <p:extLst>
      <p:ext uri="{BB962C8B-B14F-4D97-AF65-F5344CB8AC3E}">
        <p14:creationId xmlns:p14="http://schemas.microsoft.com/office/powerpoint/2010/main" val="185429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AE0FB-8968-1B48-9F59-EB41143B4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455B9-1A77-3944-86C6-A722507D9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BCBC-38CF-D140-8DE6-FD6EE0FA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4A45-0E20-1744-8D3C-8B900CD409C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1FC13-B304-4443-BADA-0FA7000D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599F5-381A-8045-8327-0E6E65E9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56FC-5A01-9848-B12B-6E7AA84BF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90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11943-A581-4949-8265-89C6E32A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F0D00-C850-AC43-B4C5-E537E2F77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A2CEA-8304-6643-8186-8BE82C1A0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4A45-0E20-1744-8D3C-8B900CD409C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F6525-9D98-904B-8191-48B90E90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D9F25-C83F-DA48-816A-C4279833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56FC-5A01-9848-B12B-6E7AA84BF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06FA59-C9FE-7246-B195-1089EE26C4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D407BE-3B85-3345-ACAB-E49B9C11E1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9515" y="2210424"/>
            <a:ext cx="7605478" cy="1218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0066A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75CCED1-7807-3447-889F-F4C0BD7C25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9516" y="3702979"/>
            <a:ext cx="7605479" cy="519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u="none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Author 1, Author 2, Author 3 (Presenter)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2A07DAD-37E0-5144-95DC-CEF197CE4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9516" y="4256863"/>
            <a:ext cx="7605479" cy="519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u="none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Topic Session: Title 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B992F1A-8B09-994C-9332-34E6628147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516" y="5275377"/>
            <a:ext cx="7605479" cy="519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u="none">
                <a:solidFill>
                  <a:schemeClr val="bg2">
                    <a:lumMod val="2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F7F109-4927-264C-8EDB-46C962B59CB8}"/>
              </a:ext>
            </a:extLst>
          </p:cNvPr>
          <p:cNvCxnSpPr>
            <a:cxnSpLocks/>
          </p:cNvCxnSpPr>
          <p:nvPr userDrawn="1"/>
        </p:nvCxnSpPr>
        <p:spPr>
          <a:xfrm>
            <a:off x="579516" y="3469269"/>
            <a:ext cx="7605479" cy="0"/>
          </a:xfrm>
          <a:prstGeom prst="line">
            <a:avLst/>
          </a:prstGeom>
          <a:ln w="28575">
            <a:solidFill>
              <a:srgbClr val="0066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04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, Bullets, Content">
  <p:cSld name="Text, Bullets,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628650" y="556181"/>
            <a:ext cx="7886700" cy="55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Pts val="2550"/>
              <a:buFont typeface="Helvetica Neue"/>
              <a:buNone/>
              <a:defRPr i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628650" y="4006392"/>
            <a:ext cx="3886200" cy="161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▸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628650" y="1825625"/>
            <a:ext cx="7886700" cy="207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-"/>
              <a:defRPr sz="135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 sz="135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▪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o"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>
            <a:spLocks noGrp="1"/>
          </p:cNvSpPr>
          <p:nvPr>
            <p:ph type="pic" idx="3"/>
          </p:nvPr>
        </p:nvSpPr>
        <p:spPr>
          <a:xfrm>
            <a:off x="4629150" y="4006391"/>
            <a:ext cx="3886200" cy="1611772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4"/>
          <p:cNvSpPr txBox="1">
            <a:spLocks noGrp="1"/>
          </p:cNvSpPr>
          <p:nvPr>
            <p:ph type="sldNum" idx="12"/>
          </p:nvPr>
        </p:nvSpPr>
        <p:spPr>
          <a:xfrm>
            <a:off x="8657342" y="6621346"/>
            <a:ext cx="486659" cy="23665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2" name="Google Shape;112;p24"/>
          <p:cNvSpPr txBox="1">
            <a:spLocks noGrp="1"/>
          </p:cNvSpPr>
          <p:nvPr>
            <p:ph type="body" idx="4"/>
          </p:nvPr>
        </p:nvSpPr>
        <p:spPr>
          <a:xfrm>
            <a:off x="628650" y="1106197"/>
            <a:ext cx="7886700" cy="35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1" i="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48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750" y="-13772"/>
            <a:ext cx="9144002" cy="685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3750" y="5021485"/>
            <a:ext cx="9143998" cy="184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3750" y="-13775"/>
            <a:ext cx="9144000" cy="92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 rotWithShape="1">
          <a:blip r:embed="rId16">
            <a:alphaModFix/>
          </a:blip>
          <a:srcRect r="2161"/>
          <a:stretch/>
        </p:blipFill>
        <p:spPr>
          <a:xfrm>
            <a:off x="7676211" y="6080769"/>
            <a:ext cx="1143673" cy="6658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385257" y="619452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83" r:id="rId2"/>
    <p:sldLayoutId id="2147483687" r:id="rId3"/>
    <p:sldLayoutId id="2147483688" r:id="rId4"/>
    <p:sldLayoutId id="2147483691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ortezaie@ieee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JBzmuQLwX5v4Wa8NpIc6Uf-Pv2OaEAE5YMdSsR-fBnDaUzg/viewform?usp=sf_lin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JBzmuQLwX5v4Wa8NpIc6Uf-Pv2OaEAE5YMdSsR-fBnDaUzg/viewform?usp=sf_link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e.sonoma.edu/engineering-summer-camp" TargetMode="External"/><Relationship Id="rId5" Type="http://schemas.openxmlformats.org/officeDocument/2006/relationships/hyperlink" Target="https://www.themanufacturinginstitute.org/students/manufacturing-day/" TargetMode="External"/><Relationship Id="rId4" Type="http://schemas.openxmlformats.org/officeDocument/2006/relationships/hyperlink" Target="https://www.northbayscience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osters.ieee.org/home.html" TargetMode="External"/><Relationship Id="rId2" Type="http://schemas.openxmlformats.org/officeDocument/2006/relationships/hyperlink" Target="https://ea.iee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ea.ieee.org/contacts/educational-activities-staff-contact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ortezaie@ieee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upavadee.aaa@g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upavadee.aaa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ctrTitle"/>
          </p:nvPr>
        </p:nvSpPr>
        <p:spPr>
          <a:xfrm>
            <a:off x="208280" y="3220576"/>
            <a:ext cx="8458200" cy="903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279400"/>
            <a:r>
              <a:rPr lang="en-US" sz="3600" dirty="0"/>
              <a:t>R6 Focused Educational Activities Webinar</a:t>
            </a:r>
            <a:br>
              <a:rPr lang="en-US" sz="3600" dirty="0"/>
            </a:br>
            <a:br>
              <a:rPr lang="en-US" sz="2000" dirty="0"/>
            </a:br>
            <a:endParaRPr sz="2000" b="1" i="0" u="none" strike="noStrike" cap="none" dirty="0">
              <a:solidFill>
                <a:srgbClr val="0066A1"/>
              </a:solidFill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ubTitle" idx="1"/>
          </p:nvPr>
        </p:nvSpPr>
        <p:spPr>
          <a:xfrm>
            <a:off x="685800" y="4425316"/>
            <a:ext cx="7772400" cy="1324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dirty="0"/>
              <a:t>December 2, 2021</a:t>
            </a:r>
          </a:p>
          <a:p>
            <a:r>
              <a:rPr lang="en-US" sz="1600" dirty="0"/>
              <a:t>Mostafa Mortezaie, Region 6 Educational Activities, STEM/K-12 Chair, </a:t>
            </a:r>
            <a:r>
              <a:rPr lang="en-US" sz="1600" dirty="0">
                <a:hlinkClick r:id="rId3"/>
              </a:rPr>
              <a:t>mortezaie@ieee.org</a:t>
            </a:r>
            <a:endParaRPr lang="en-US" sz="1600" dirty="0"/>
          </a:p>
          <a:p>
            <a:r>
              <a:rPr lang="en-US" sz="1600" dirty="0"/>
              <a:t>(408)306-1919</a:t>
            </a:r>
          </a:p>
          <a:p>
            <a:endParaRPr lang="en-US" dirty="0"/>
          </a:p>
          <a:p>
            <a:pPr marL="0" marR="0" lvl="0" indent="-17780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Noto Sans Symbols"/>
              <a:buNone/>
            </a:pPr>
            <a:endParaRPr sz="2800" b="1" i="1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016DC-642A-DE40-9E8A-9EAD476B89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9516" y="3001493"/>
            <a:ext cx="4810241" cy="4275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Closing Session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EB413A-2778-CA4F-959E-FDC524E80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516" y="3634484"/>
            <a:ext cx="7605479" cy="2035842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3A3838"/>
              </a:buClr>
              <a:buSzPts val="2000"/>
            </a:pPr>
            <a:r>
              <a:rPr lang="en-US" dirty="0">
                <a:solidFill>
                  <a:srgbClr val="0066A1"/>
                </a:solidFill>
              </a:rPr>
              <a:t>Behnam </a:t>
            </a:r>
            <a:r>
              <a:rPr lang="en-US" dirty="0" err="1">
                <a:solidFill>
                  <a:srgbClr val="0066A1"/>
                </a:solidFill>
              </a:rPr>
              <a:t>Dezfouli</a:t>
            </a:r>
            <a:endParaRPr lang="en-US" dirty="0">
              <a:solidFill>
                <a:srgbClr val="0066A1"/>
              </a:solidFill>
            </a:endParaRPr>
          </a:p>
          <a:p>
            <a:pPr>
              <a:buClr>
                <a:srgbClr val="3A3838"/>
              </a:buClr>
              <a:buSzPts val="2000"/>
            </a:pPr>
            <a:r>
              <a:rPr lang="en-US" dirty="0">
                <a:solidFill>
                  <a:srgbClr val="0066A1"/>
                </a:solidFill>
                <a:latin typeface="Oswald"/>
                <a:ea typeface="Oswald"/>
                <a:cs typeface="Oswald"/>
                <a:sym typeface="Oswald"/>
              </a:rPr>
              <a:t>Chair</a:t>
            </a:r>
          </a:p>
          <a:p>
            <a:pPr>
              <a:buClr>
                <a:srgbClr val="3A3838"/>
              </a:buClr>
              <a:buSzPts val="2000"/>
            </a:pPr>
            <a:endParaRPr lang="en-US" dirty="0">
              <a:solidFill>
                <a:srgbClr val="0066A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buClr>
                <a:srgbClr val="3A3838"/>
              </a:buClr>
              <a:buSzPts val="2000"/>
            </a:pPr>
            <a:r>
              <a:rPr lang="en-US" dirty="0">
                <a:solidFill>
                  <a:srgbClr val="0066A1"/>
                </a:solidFill>
              </a:rPr>
              <a:t>Miriam Cunningham</a:t>
            </a:r>
          </a:p>
          <a:p>
            <a:pPr>
              <a:buClr>
                <a:srgbClr val="3A3838"/>
              </a:buClr>
              <a:buSzPts val="2000"/>
            </a:pPr>
            <a:r>
              <a:rPr lang="en-US" dirty="0">
                <a:solidFill>
                  <a:srgbClr val="0066A1"/>
                </a:solidFill>
                <a:latin typeface="Oswald"/>
                <a:ea typeface="Oswald"/>
                <a:cs typeface="Oswald"/>
                <a:sym typeface="Oswald"/>
              </a:rPr>
              <a:t>Technical Program Chair</a:t>
            </a:r>
          </a:p>
          <a:p>
            <a:pPr>
              <a:buClr>
                <a:srgbClr val="3A3838"/>
              </a:buClr>
              <a:buSzPts val="2000"/>
            </a:pPr>
            <a:endParaRPr lang="en-US" dirty="0">
              <a:solidFill>
                <a:srgbClr val="0066A1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buClr>
                <a:srgbClr val="3A3838"/>
              </a:buClr>
              <a:buSzPts val="2000"/>
            </a:pPr>
            <a:r>
              <a:rPr lang="en-US" dirty="0">
                <a:solidFill>
                  <a:srgbClr val="0066A1"/>
                </a:solidFill>
              </a:rPr>
              <a:t>Mostafa Mortezaie</a:t>
            </a:r>
          </a:p>
          <a:p>
            <a:pPr>
              <a:buClr>
                <a:srgbClr val="3A3838"/>
              </a:buClr>
              <a:buSzPts val="2000"/>
            </a:pPr>
            <a:r>
              <a:rPr lang="en-US" dirty="0">
                <a:solidFill>
                  <a:srgbClr val="0066A1"/>
                </a:solidFill>
                <a:latin typeface="Oswald"/>
                <a:ea typeface="Oswald"/>
                <a:cs typeface="Oswald"/>
                <a:sym typeface="Oswald"/>
              </a:rPr>
              <a:t>Student Poster Chair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DD29F7-3A7F-49FE-9E34-49C7F92B1A14}"/>
              </a:ext>
            </a:extLst>
          </p:cNvPr>
          <p:cNvSpPr/>
          <p:nvPr/>
        </p:nvSpPr>
        <p:spPr>
          <a:xfrm>
            <a:off x="1372585" y="1388677"/>
            <a:ext cx="68951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IEEE Global Humanitarian Technology Conference (GHTC) 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Technology for the Benefit of Humanity | October 19 - 23, 2021</a:t>
            </a:r>
          </a:p>
        </p:txBody>
      </p:sp>
      <p:pic>
        <p:nvPicPr>
          <p:cNvPr id="11" name="Picture 2" descr="IEEE Global Humanitarian Technology Conference (GHTC)">
            <a:extLst>
              <a:ext uri="{FF2B5EF4-FFF2-40B4-BE49-F238E27FC236}">
                <a16:creationId xmlns:a16="http://schemas.microsoft.com/office/drawing/2014/main" id="{13B18B1C-6B8F-4704-A00E-B08337AD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6" y="1264108"/>
            <a:ext cx="793069" cy="7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person, sky, posing&#10;&#10;Description automatically generated">
            <a:extLst>
              <a:ext uri="{FF2B5EF4-FFF2-40B4-BE49-F238E27FC236}">
                <a16:creationId xmlns:a16="http://schemas.microsoft.com/office/drawing/2014/main" id="{FA2C0456-654E-4F70-8D7C-CE5B1A969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430" y="3487194"/>
            <a:ext cx="1020172" cy="1240356"/>
          </a:xfrm>
          <a:prstGeom prst="rect">
            <a:avLst/>
          </a:prstGeom>
        </p:spPr>
      </p:pic>
      <p:pic>
        <p:nvPicPr>
          <p:cNvPr id="14" name="Google Shape;320;p7">
            <a:extLst>
              <a:ext uri="{FF2B5EF4-FFF2-40B4-BE49-F238E27FC236}">
                <a16:creationId xmlns:a16="http://schemas.microsoft.com/office/drawing/2014/main" id="{930EEAE6-5325-426C-9FE2-57748D5E68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323" r="9640"/>
          <a:stretch/>
        </p:blipFill>
        <p:spPr>
          <a:xfrm>
            <a:off x="5708708" y="3487195"/>
            <a:ext cx="1084232" cy="124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Mostafa Mortezaie, Ph.D. | DeVry University">
            <a:extLst>
              <a:ext uri="{FF2B5EF4-FFF2-40B4-BE49-F238E27FC236}">
                <a16:creationId xmlns:a16="http://schemas.microsoft.com/office/drawing/2014/main" id="{B3EB2260-9A40-4B7D-82CB-74DCB5BEB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92" y="3507384"/>
            <a:ext cx="1128132" cy="122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3B353E-7893-4F43-ABC7-D028DABE1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4988648"/>
            <a:ext cx="1221339" cy="6816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798301-E5B3-4C76-A5CE-6DF266F5B6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74"/>
          <a:stretch/>
        </p:blipFill>
        <p:spPr>
          <a:xfrm>
            <a:off x="579516" y="1187675"/>
            <a:ext cx="7367589" cy="8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08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>
            <a:spLocks noGrp="1"/>
          </p:cNvSpPr>
          <p:nvPr>
            <p:ph type="title"/>
          </p:nvPr>
        </p:nvSpPr>
        <p:spPr>
          <a:xfrm>
            <a:off x="587042" y="1108000"/>
            <a:ext cx="7886700" cy="41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Student Poster Competition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9201F-C771-4BC0-994D-F85AC780259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40632" y="1589330"/>
            <a:ext cx="8815136" cy="563855"/>
          </a:xfrm>
        </p:spPr>
        <p:txBody>
          <a:bodyPr>
            <a:normAutofit fontScale="92500" lnSpcReduction="10000"/>
          </a:bodyPr>
          <a:lstStyle/>
          <a:p>
            <a:r>
              <a:rPr lang="en-IE" b="1" dirty="0">
                <a:solidFill>
                  <a:srgbClr val="0070C0"/>
                </a:solidFill>
              </a:rPr>
              <a:t>Student Poster Competition</a:t>
            </a:r>
            <a:r>
              <a:rPr lang="en-IE" dirty="0"/>
              <a:t> – We had eight entries from 5 countries. Thank you to all attendees, judges, and contestants.</a:t>
            </a:r>
          </a:p>
          <a:p>
            <a:endParaRPr lang="en-IE" dirty="0"/>
          </a:p>
        </p:txBody>
      </p:sp>
      <p:sp>
        <p:nvSpPr>
          <p:cNvPr id="130" name="Google Shape;130;p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A0E29B-DC2A-48FD-894B-7599D477CF28}"/>
              </a:ext>
            </a:extLst>
          </p:cNvPr>
          <p:cNvSpPr txBox="1">
            <a:spLocks/>
          </p:cNvSpPr>
          <p:nvPr/>
        </p:nvSpPr>
        <p:spPr>
          <a:xfrm>
            <a:off x="240632" y="2082793"/>
            <a:ext cx="8815136" cy="112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Pts val="1500"/>
              <a:buFont typeface="Merriweather Sans"/>
              <a:buNone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Merriweather Sans"/>
              <a:buChar char="-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Noto Sans Symbols"/>
              <a:buChar char="▪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Courier New"/>
              <a:buChar char="o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IE" b="1" dirty="0">
                <a:solidFill>
                  <a:srgbClr val="0070C0"/>
                </a:solidFill>
              </a:rPr>
              <a:t>1</a:t>
            </a:r>
            <a:r>
              <a:rPr lang="en-IE" b="1" baseline="30000" dirty="0">
                <a:solidFill>
                  <a:srgbClr val="0070C0"/>
                </a:solidFill>
              </a:rPr>
              <a:t>st</a:t>
            </a:r>
            <a:r>
              <a:rPr lang="en-IE" b="1" dirty="0">
                <a:solidFill>
                  <a:srgbClr val="0070C0"/>
                </a:solidFill>
              </a:rPr>
              <a:t> Place</a:t>
            </a:r>
            <a:endParaRPr lang="en-IE" dirty="0"/>
          </a:p>
          <a:p>
            <a:r>
              <a:rPr lang="en-US" b="1" dirty="0"/>
              <a:t>Investigating Clay Pot Coolers for Food Storage in Developing Nations</a:t>
            </a:r>
            <a:endParaRPr lang="en-IE" b="1" dirty="0"/>
          </a:p>
          <a:p>
            <a:r>
              <a:rPr lang="en-IE" dirty="0"/>
              <a:t>by Max Burns (Massachusetts Institute of Technology, MIT D-Lab)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83BE7F-D8C8-47E2-9BB1-6054ACDAB8C0}"/>
              </a:ext>
            </a:extLst>
          </p:cNvPr>
          <p:cNvSpPr txBox="1">
            <a:spLocks/>
          </p:cNvSpPr>
          <p:nvPr/>
        </p:nvSpPr>
        <p:spPr>
          <a:xfrm>
            <a:off x="240632" y="3106228"/>
            <a:ext cx="8815136" cy="112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Pts val="1500"/>
              <a:buFont typeface="Merriweather Sans"/>
              <a:buNone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Merriweather Sans"/>
              <a:buChar char="-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Noto Sans Symbols"/>
              <a:buChar char="▪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Courier New"/>
              <a:buChar char="o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IE" b="1" dirty="0">
                <a:solidFill>
                  <a:srgbClr val="0070C0"/>
                </a:solidFill>
              </a:rPr>
              <a:t>2</a:t>
            </a:r>
            <a:r>
              <a:rPr lang="en-IE" b="1" baseline="30000" dirty="0">
                <a:solidFill>
                  <a:srgbClr val="0070C0"/>
                </a:solidFill>
              </a:rPr>
              <a:t>nd</a:t>
            </a:r>
            <a:r>
              <a:rPr lang="en-IE" b="1" dirty="0">
                <a:solidFill>
                  <a:srgbClr val="0070C0"/>
                </a:solidFill>
              </a:rPr>
              <a:t> Place</a:t>
            </a:r>
            <a:endParaRPr lang="en-IE" dirty="0"/>
          </a:p>
          <a:p>
            <a:r>
              <a:rPr lang="en-US" b="1" dirty="0"/>
              <a:t>Investigating the use of Wearable Technology to Improve the Safety of Humanitarian Workers in Dangerous Situations</a:t>
            </a:r>
          </a:p>
          <a:p>
            <a:r>
              <a:rPr lang="en-IE" dirty="0"/>
              <a:t>by </a:t>
            </a:r>
            <a:r>
              <a:rPr lang="nl-NL" dirty="0"/>
              <a:t> A. Moodie, M. Senadeera &amp; A. van der Winden (Queensland University of Technology </a:t>
            </a:r>
            <a:r>
              <a:rPr lang="en-IE" dirty="0"/>
              <a:t>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B76F7EA-D4FD-4B9F-B20B-695A6578F531}"/>
              </a:ext>
            </a:extLst>
          </p:cNvPr>
          <p:cNvSpPr txBox="1">
            <a:spLocks/>
          </p:cNvSpPr>
          <p:nvPr/>
        </p:nvSpPr>
        <p:spPr>
          <a:xfrm>
            <a:off x="240632" y="4238682"/>
            <a:ext cx="8815136" cy="151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Pts val="1500"/>
              <a:buFont typeface="Merriweather Sans"/>
              <a:buNone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Merriweather Sans"/>
              <a:buChar char="-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Noto Sans Symbols"/>
              <a:buChar char="▪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66A1"/>
              </a:buClr>
              <a:buSzPts val="1350"/>
              <a:buFont typeface="Courier New"/>
              <a:buChar char="o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IE" b="1" dirty="0">
                <a:solidFill>
                  <a:srgbClr val="0070C0"/>
                </a:solidFill>
              </a:rPr>
              <a:t>3</a:t>
            </a:r>
            <a:r>
              <a:rPr lang="en-IE" b="1" baseline="30000" dirty="0">
                <a:solidFill>
                  <a:srgbClr val="0070C0"/>
                </a:solidFill>
              </a:rPr>
              <a:t>rd</a:t>
            </a:r>
            <a:r>
              <a:rPr lang="en-IE" b="1" dirty="0">
                <a:solidFill>
                  <a:srgbClr val="0070C0"/>
                </a:solidFill>
              </a:rPr>
              <a:t> Place - Tie</a:t>
            </a:r>
            <a:endParaRPr lang="en-IE" dirty="0"/>
          </a:p>
          <a:p>
            <a:r>
              <a:rPr lang="en-US" b="1" dirty="0"/>
              <a:t>Monitoring Coastal Habitats Through Machine Learning</a:t>
            </a:r>
          </a:p>
          <a:p>
            <a:r>
              <a:rPr lang="en-IE" dirty="0"/>
              <a:t>by </a:t>
            </a:r>
            <a:r>
              <a:rPr lang="nl-NL" dirty="0"/>
              <a:t> Kalib Perkins (DeVry University)</a:t>
            </a:r>
          </a:p>
          <a:p>
            <a:r>
              <a:rPr lang="en-US" b="1" dirty="0"/>
              <a:t>Virtual Reality Education</a:t>
            </a:r>
          </a:p>
          <a:p>
            <a:r>
              <a:rPr lang="en-IE" dirty="0"/>
              <a:t>by </a:t>
            </a:r>
            <a:r>
              <a:rPr lang="nl-NL" dirty="0"/>
              <a:t> </a:t>
            </a:r>
            <a:r>
              <a:rPr lang="en-US" dirty="0"/>
              <a:t>Imran Jahangir, Jay Perez, Rolando Reyes, </a:t>
            </a:r>
            <a:r>
              <a:rPr lang="en-US" dirty="0" err="1"/>
              <a:t>Rohail</a:t>
            </a:r>
            <a:r>
              <a:rPr lang="en-US" dirty="0"/>
              <a:t> Khan, </a:t>
            </a:r>
            <a:r>
              <a:rPr lang="en-US" dirty="0" err="1"/>
              <a:t>Blien</a:t>
            </a:r>
            <a:r>
              <a:rPr lang="en-US" dirty="0"/>
              <a:t> </a:t>
            </a:r>
            <a:r>
              <a:rPr lang="en-US" dirty="0" err="1"/>
              <a:t>Mahari</a:t>
            </a:r>
            <a:r>
              <a:rPr lang="en-US" dirty="0"/>
              <a:t> </a:t>
            </a:r>
            <a:r>
              <a:rPr lang="nl-NL" dirty="0"/>
              <a:t> (University of Houston)</a:t>
            </a: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60DE49-66B7-4675-B48B-592F453E0E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6309" y="436880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9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97"/>
    </mc:Choice>
    <mc:Fallback xmlns="">
      <p:transition spd="slow" advTm="26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29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build="p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5" y="1298858"/>
            <a:ext cx="6844145" cy="513310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4127" y="202274"/>
            <a:ext cx="7772400" cy="9039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Pct val="100000"/>
              <a:buFont typeface="Calibri"/>
              <a:buNone/>
              <a:defRPr sz="36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Pct val="100000"/>
              <a:buFont typeface="Calibri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ILN Presentation at 2020 and 2021 RSC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Mostafa Mortezaie, Region 6 EA Chair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Jennifer McClain, IEEE Senior Product Manager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966" y="1268808"/>
            <a:ext cx="3627434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27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4A2BEEB-2E52-4C86-A402-38C6367EB8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119608"/>
              </p:ext>
            </p:extLst>
          </p:nvPr>
        </p:nvGraphicFramePr>
        <p:xfrm>
          <a:off x="1825624" y="29957"/>
          <a:ext cx="5276215" cy="6828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3886052" imgH="5029200" progId="Acrobat.Document.DC">
                  <p:embed/>
                </p:oleObj>
              </mc:Choice>
              <mc:Fallback>
                <p:oleObj name="Acrobat Document" r:id="rId3" imgW="3886052" imgH="502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5624" y="29957"/>
                        <a:ext cx="5276215" cy="6828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1008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9D9FD-0C8A-416E-B420-8E82F954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1897"/>
            <a:ext cx="9144000" cy="3826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FF9E2-100E-4EB5-9116-A53BFA21B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304"/>
            <a:ext cx="9144000" cy="17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2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19767" y="336883"/>
          <a:ext cx="6666833" cy="549843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66833">
                  <a:extLst>
                    <a:ext uri="{9D8B030D-6E8A-4147-A177-3AD203B41FA5}">
                      <a16:colId xmlns:a16="http://schemas.microsoft.com/office/drawing/2014/main" val="2966951941"/>
                    </a:ext>
                  </a:extLst>
                </a:gridCol>
              </a:tblGrid>
              <a:tr h="100033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solidFill>
                            <a:schemeClr val="lt1"/>
                          </a:solidFill>
                        </a:rPr>
                        <a:t>EA Target Objectives</a:t>
                      </a:r>
                      <a:endParaRPr sz="28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51431" marR="51431" marT="25725" marB="25725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166240"/>
                  </a:ext>
                </a:extLst>
              </a:tr>
              <a:tr h="716020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5202826"/>
                  </a:ext>
                </a:extLst>
              </a:tr>
              <a:tr h="72627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6B1F73"/>
                          </a:solidFill>
                        </a:rPr>
                        <a:t>Education Volunteer Resources: Website, Manual (impact, reach)</a:t>
                      </a:r>
                      <a:endParaRPr sz="1600" b="1" dirty="0"/>
                    </a:p>
                  </a:txBody>
                  <a:tcPr marL="51431" marR="51431" marT="25725" marB="25725" anchor="ctr"/>
                </a:tc>
                <a:extLst>
                  <a:ext uri="{0D108BD9-81ED-4DB2-BD59-A6C34878D82A}">
                    <a16:rowId xmlns:a16="http://schemas.microsoft.com/office/drawing/2014/main" val="1768977445"/>
                  </a:ext>
                </a:extLst>
              </a:tr>
              <a:tr h="132919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6B1F73"/>
                          </a:solidFill>
                        </a:rPr>
                        <a:t>Orientation for REACs, SEACs, Education volunteers</a:t>
                      </a:r>
                      <a:endParaRPr sz="1600" b="1" dirty="0"/>
                    </a:p>
                  </a:txBody>
                  <a:tcPr marL="51431" marR="51431" marT="25725" marB="25725" anchor="ctr"/>
                </a:tc>
                <a:extLst>
                  <a:ext uri="{0D108BD9-81ED-4DB2-BD59-A6C34878D82A}">
                    <a16:rowId xmlns:a16="http://schemas.microsoft.com/office/drawing/2014/main" val="804071770"/>
                  </a:ext>
                </a:extLst>
              </a:tr>
              <a:tr h="102773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6B1F73"/>
                          </a:solidFill>
                        </a:rPr>
                        <a:t>Demonstrate EA products to SEACs: Course delivery to local members </a:t>
                      </a:r>
                      <a:endParaRPr sz="1400" b="1" dirty="0"/>
                    </a:p>
                  </a:txBody>
                  <a:tcPr marL="51431" marR="51431" marT="25725" marB="25725" anchor="ctr"/>
                </a:tc>
                <a:extLst>
                  <a:ext uri="{0D108BD9-81ED-4DB2-BD59-A6C34878D82A}">
                    <a16:rowId xmlns:a16="http://schemas.microsoft.com/office/drawing/2014/main" val="1884686797"/>
                  </a:ext>
                </a:extLst>
              </a:tr>
              <a:tr h="6988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AB1842"/>
                          </a:solidFill>
                        </a:rPr>
                        <a:t>Partnerships with internal OUs and external organizations</a:t>
                      </a:r>
                      <a:endParaRPr sz="1800" b="1" dirty="0"/>
                    </a:p>
                  </a:txBody>
                  <a:tcPr marL="51431" marR="51431" marT="25725" marB="25725" anchor="ctr"/>
                </a:tc>
                <a:extLst>
                  <a:ext uri="{0D108BD9-81ED-4DB2-BD59-A6C34878D82A}">
                    <a16:rowId xmlns:a16="http://schemas.microsoft.com/office/drawing/2014/main" val="146525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128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0397e0850_0_8"/>
          <p:cNvSpPr txBox="1">
            <a:spLocks noGrp="1"/>
          </p:cNvSpPr>
          <p:nvPr>
            <p:ph type="title"/>
          </p:nvPr>
        </p:nvSpPr>
        <p:spPr>
          <a:xfrm>
            <a:off x="753689" y="946377"/>
            <a:ext cx="8149500" cy="41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Call to Action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(Submit your Section Partnership activities with Internal/External OUs)</a:t>
            </a:r>
            <a:endParaRPr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810" y="1361277"/>
            <a:ext cx="8662379" cy="499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Identify your Section Educational Activities Chair (SEAC).</a:t>
            </a:r>
          </a:p>
          <a:p>
            <a:pPr>
              <a:lnSpc>
                <a:spcPct val="107000"/>
              </a:lnSpc>
            </a:pPr>
            <a:endParaRPr lang="en-US" sz="1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SEACs are to identify the internal and external organizations that local IEEE OUs are currently collaborating at the Section/Chapter level.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1800" b="1" dirty="0"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This includes academicians as well as practitioners. Examples include local IEEE Section/Chapter relations with local industry, university/colleges as well as non-profit organizations and government entities. </a:t>
            </a:r>
          </a:p>
          <a:p>
            <a:pPr>
              <a:lnSpc>
                <a:spcPct val="107000"/>
              </a:lnSpc>
            </a:pPr>
            <a:endParaRPr lang="en-US" sz="1800" b="1" dirty="0"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This information needs to be submitted into the EAB SEOC Google Drive: </a:t>
            </a:r>
            <a:r>
              <a:rPr lang="en-US" sz="1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\</a:t>
            </a:r>
          </a:p>
          <a:p>
            <a:pPr>
              <a:lnSpc>
                <a:spcPct val="107000"/>
              </a:lnSpc>
            </a:pPr>
            <a:endParaRPr lang="en-US" sz="1800" b="1" dirty="0"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u="sng" dirty="0">
                <a:hlinkClick r:id="rId3"/>
              </a:rPr>
              <a:t>Google Form</a:t>
            </a:r>
            <a:endParaRPr lang="en-US" u="sng" dirty="0"/>
          </a:p>
          <a:p>
            <a:endParaRPr lang="en-US" dirty="0"/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We plan to expand this effort by nurturing current relations and establishing new contacts and collaborations in the coming months. </a:t>
            </a:r>
            <a:endParaRPr lang="en-US" sz="1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7971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70838-7574-4EF0-A8EA-DB64BAFC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" y="707160"/>
            <a:ext cx="6658598" cy="43931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F17D83-96C7-416B-A6E6-124BD77BCD9E}"/>
              </a:ext>
            </a:extLst>
          </p:cNvPr>
          <p:cNvSpPr/>
          <p:nvPr/>
        </p:nvSpPr>
        <p:spPr>
          <a:xfrm>
            <a:off x="6995729" y="2595963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3"/>
              </a:rPr>
              <a:t>Google Form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288628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67CF-544A-3E4B-BEE8-BAF42879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IEEE Governance Organization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316DE8-936E-45D5-8920-4F941AEC9811}"/>
              </a:ext>
            </a:extLst>
          </p:cNvPr>
          <p:cNvSpPr/>
          <p:nvPr/>
        </p:nvSpPr>
        <p:spPr>
          <a:xfrm>
            <a:off x="88382" y="650384"/>
            <a:ext cx="8415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R6 Sections EA presentation of best practices (30 minutes)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C16E93-C63B-428B-93A6-A47312FAB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7142"/>
              </p:ext>
            </p:extLst>
          </p:nvPr>
        </p:nvGraphicFramePr>
        <p:xfrm>
          <a:off x="203200" y="1259840"/>
          <a:ext cx="8541007" cy="43549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5392">
                  <a:extLst>
                    <a:ext uri="{9D8B030D-6E8A-4147-A177-3AD203B41FA5}">
                      <a16:colId xmlns:a16="http://schemas.microsoft.com/office/drawing/2014/main" val="3938578825"/>
                    </a:ext>
                  </a:extLst>
                </a:gridCol>
                <a:gridCol w="3280242">
                  <a:extLst>
                    <a:ext uri="{9D8B030D-6E8A-4147-A177-3AD203B41FA5}">
                      <a16:colId xmlns:a16="http://schemas.microsoft.com/office/drawing/2014/main" val="1198268050"/>
                    </a:ext>
                  </a:extLst>
                </a:gridCol>
                <a:gridCol w="3775373">
                  <a:extLst>
                    <a:ext uri="{9D8B030D-6E8A-4147-A177-3AD203B41FA5}">
                      <a16:colId xmlns:a16="http://schemas.microsoft.com/office/drawing/2014/main" val="550001734"/>
                    </a:ext>
                  </a:extLst>
                </a:gridCol>
              </a:tblGrid>
              <a:tr h="5254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effectLst/>
                        </a:rPr>
                        <a:t>Section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</a:rPr>
                        <a:t>Name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</a:rPr>
                        <a:t>Activity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28253978"/>
                  </a:ext>
                </a:extLst>
              </a:tr>
              <a:tr h="10698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</a:rPr>
                        <a:t>Los Alamos &amp; Northern New Mexico Section</a:t>
                      </a:r>
                      <a:endParaRPr lang="en-US" sz="1200" b="1" i="0" u="none" strike="noStrike" dirty="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b="1" u="none" strike="noStrike" dirty="0">
                          <a:effectLst/>
                        </a:rPr>
                        <a:t>Teresa Roberts</a:t>
                      </a:r>
                      <a:endParaRPr lang="sv-SE" sz="1200" b="1" i="0" u="none" strike="noStrike" dirty="0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effectLst/>
                        </a:rPr>
                        <a:t>workshop on "how computers work" hosted by STEM Santa Fe</a:t>
                      </a:r>
                      <a:endParaRPr lang="en-US" sz="1200" b="1" i="0" u="none" strike="noStrike" dirty="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484144875"/>
                  </a:ext>
                </a:extLst>
              </a:tr>
              <a:tr h="7177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</a:rPr>
                        <a:t>OEB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effectLst/>
                        </a:rPr>
                        <a:t>Rose-Margaret Itua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effectLst/>
                        </a:rPr>
                        <a:t>Ohlone College Shark Tank &amp; Show Case Engineering Innovation for Social Justice</a:t>
                      </a:r>
                      <a:endParaRPr lang="en-US" sz="1200" b="1" i="0" u="none" strike="noStrike" dirty="0">
                        <a:solidFill>
                          <a:srgbClr val="1D2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863742934"/>
                  </a:ext>
                </a:extLst>
              </a:tr>
              <a:tr h="365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Utah</a:t>
                      </a: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Chad Kidder</a:t>
                      </a:r>
                    </a:p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effectLst/>
                        </a:rPr>
                        <a:t>Educationial Activities at the Utah Section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389289443"/>
                  </a:ext>
                </a:extLst>
              </a:tr>
              <a:tr h="5417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>
                          <a:effectLst/>
                        </a:rPr>
                        <a:t>San Francisco Section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effectLst/>
                        </a:rPr>
                        <a:t>Farid Farahmand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effectLst/>
                        </a:rPr>
                        <a:t>Sonoma State University Summer Camp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639899623"/>
                  </a:ext>
                </a:extLst>
              </a:tr>
              <a:tr h="3967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>
                          <a:effectLst/>
                        </a:rPr>
                        <a:t>Buenaventura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effectLst/>
                        </a:rPr>
                        <a:t>Deron Johnson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effectLst/>
                        </a:rPr>
                        <a:t>Educationial Activities at the Buenaventura Section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114880376"/>
                  </a:ext>
                </a:extLst>
              </a:tr>
              <a:tr h="3656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>
                          <a:effectLst/>
                        </a:rPr>
                        <a:t>San Diego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effectLst/>
                        </a:rPr>
                        <a:t>zhensheng zhang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effectLst/>
                        </a:rPr>
                        <a:t>Educationial Activities at the San Diego Section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54071327"/>
                  </a:ext>
                </a:extLst>
              </a:tr>
              <a:tr h="3656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</a:rPr>
                        <a:t>Foothill Section</a:t>
                      </a:r>
                      <a:endParaRPr lang="en-US" sz="1200" b="1" i="0" u="none" strike="noStrike" dirty="0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effectLst/>
                        </a:rPr>
                        <a:t>Max Cherubin</a:t>
                      </a:r>
                      <a:endParaRPr lang="en-US" sz="1200" b="1" i="0" u="none" strike="noStrike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effectLst/>
                        </a:rPr>
                        <a:t>Educational Activities at the Foothill Section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044995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854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004C-C075-5444-B531-86295A20C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623" y="1720298"/>
            <a:ext cx="7821118" cy="1790700"/>
          </a:xfrm>
        </p:spPr>
        <p:txBody>
          <a:bodyPr/>
          <a:lstStyle/>
          <a:p>
            <a:r>
              <a:rPr lang="en-US" dirty="0"/>
              <a:t>Community Outreach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5A17E-A861-2044-97C9-F2D24959E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@ Sonoma State University </a:t>
            </a:r>
          </a:p>
          <a:p>
            <a:r>
              <a:rPr lang="en-US" dirty="0"/>
              <a:t>Electrical Engineering Program </a:t>
            </a:r>
          </a:p>
          <a:p>
            <a:r>
              <a:rPr lang="en-US" dirty="0"/>
              <a:t>December 2, 2021</a:t>
            </a:r>
          </a:p>
          <a:p>
            <a:r>
              <a:rPr lang="en-US" dirty="0"/>
              <a:t>By Farid Farahmand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5046B-1B3D-AC4D-80DB-B08F8063ED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190625"/>
            <a:ext cx="32004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8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67CF-544A-3E4B-BEE8-BAF42879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IEEE Governance Organization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316DE8-936E-45D5-8920-4F941AEC9811}"/>
              </a:ext>
            </a:extLst>
          </p:cNvPr>
          <p:cNvSpPr/>
          <p:nvPr/>
        </p:nvSpPr>
        <p:spPr>
          <a:xfrm>
            <a:off x="1439662" y="650384"/>
            <a:ext cx="573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-Bold"/>
              </a:rPr>
              <a:t>Agenda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-Bold"/>
              </a:rPr>
              <a:t>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CA917D-6431-4B3D-AACA-ACC8BC520BAA}"/>
              </a:ext>
            </a:extLst>
          </p:cNvPr>
          <p:cNvSpPr/>
          <p:nvPr/>
        </p:nvSpPr>
        <p:spPr>
          <a:xfrm>
            <a:off x="0" y="1474619"/>
            <a:ext cx="94107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Welcome message by R6 Director, Tim Lee (5 minutes)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 Board Section Educational Outreach Committee Chair Message (5 minutes)</a:t>
            </a:r>
          </a:p>
          <a:p>
            <a:r>
              <a:rPr lang="pt-BR" dirty="0"/>
              <a:t>	Dr. Supavadee Aramvith</a:t>
            </a:r>
          </a:p>
          <a:p>
            <a:r>
              <a:rPr lang="pt-BR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R6 EA Chair highlight activities (5 minutes)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R6 Sections/Chapters EA presentation of best practices (30 minutes)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Q&amp;A (10 minutes)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Closing Remarks (5 minutes)</a:t>
            </a:r>
            <a:endParaRPr 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28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97656-F306-464A-95F5-A30EF56E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" y="988627"/>
            <a:ext cx="7886700" cy="994172"/>
          </a:xfrm>
        </p:spPr>
        <p:txBody>
          <a:bodyPr/>
          <a:lstStyle/>
          <a:p>
            <a:r>
              <a:rPr lang="en-US" b="1" dirty="0"/>
              <a:t>Educational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FB848-D639-0246-BF33-D7F9D6A2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777" y="1872613"/>
            <a:ext cx="5394389" cy="2008242"/>
          </a:xfrm>
        </p:spPr>
        <p:txBody>
          <a:bodyPr>
            <a:normAutofit/>
          </a:bodyPr>
          <a:lstStyle/>
          <a:p>
            <a:r>
              <a:rPr lang="en-US" sz="1800" dirty="0"/>
              <a:t>Outreach to the local school &amp; college students</a:t>
            </a:r>
          </a:p>
          <a:p>
            <a:pPr lvl="1"/>
            <a:r>
              <a:rPr lang="en-US" sz="1500" dirty="0"/>
              <a:t>Building electronic kits with elementary students</a:t>
            </a:r>
          </a:p>
          <a:p>
            <a:pPr lvl="1"/>
            <a:r>
              <a:rPr lang="en-US" sz="1500" dirty="0"/>
              <a:t>Soldering workshops for junior college &amp; high school schools</a:t>
            </a:r>
          </a:p>
          <a:p>
            <a:pPr lvl="1"/>
            <a:r>
              <a:rPr lang="en-US" sz="1500" dirty="0"/>
              <a:t>Inviting junior college students to collaborate with the engineering students at SSU with their senior design projects</a:t>
            </a:r>
          </a:p>
          <a:p>
            <a:pPr lvl="1"/>
            <a:endParaRPr lang="en-US" sz="15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C6A6F-B84C-CB46-851E-A51C99C3F0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764" y="919978"/>
            <a:ext cx="3200400" cy="866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1463C-0F16-8742-8ED6-6105FE4B84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764" y="1765277"/>
            <a:ext cx="3157949" cy="1924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147D4E-1BEC-384F-A1F4-EB03E21C8665}"/>
              </a:ext>
            </a:extLst>
          </p:cNvPr>
          <p:cNvSpPr/>
          <p:nvPr/>
        </p:nvSpPr>
        <p:spPr>
          <a:xfrm>
            <a:off x="171287" y="3130461"/>
            <a:ext cx="56010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Community outreach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Participating at North Bay Science Discovery Day (every March) </a:t>
            </a:r>
            <a:r>
              <a:rPr lang="en-US" sz="1500" dirty="0">
                <a:hlinkClick r:id="rId4"/>
              </a:rPr>
              <a:t>https://www.northbayscience.org/</a:t>
            </a:r>
            <a:endParaRPr lang="en-US" sz="150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Offering workshops at the local library for elementary students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North Bay Manufacturing day (every April) </a:t>
            </a:r>
            <a:r>
              <a:rPr lang="en-US" sz="1500" dirty="0">
                <a:hlinkClick r:id="rId5"/>
              </a:rPr>
              <a:t>https://www.themanufacturinginstitute.org/students/manufacturing-day/</a:t>
            </a:r>
            <a:r>
              <a:rPr lang="en-US" sz="1500" dirty="0"/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Engineering Summer camps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Offering one-week long summer camp to high school students </a:t>
            </a:r>
            <a:r>
              <a:rPr lang="en-US" sz="1500" dirty="0">
                <a:hlinkClick r:id="rId6"/>
              </a:rPr>
              <a:t>https://ee.sonoma.edu/engineering-summer-camp</a:t>
            </a:r>
            <a:r>
              <a:rPr lang="en-US" sz="1500" dirty="0"/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993B6D-A050-8842-AD96-C0AF64A792C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947" y="3779531"/>
            <a:ext cx="3190766" cy="1924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94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5895-286E-9F47-8515-40A5CD875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87" y="1050091"/>
            <a:ext cx="3852199" cy="1279943"/>
          </a:xfrm>
        </p:spPr>
        <p:txBody>
          <a:bodyPr>
            <a:normAutofit/>
          </a:bodyPr>
          <a:lstStyle/>
          <a:p>
            <a:r>
              <a:rPr lang="en-US" b="1" dirty="0"/>
              <a:t>Engineering </a:t>
            </a:r>
            <a:br>
              <a:rPr lang="en-US" b="1" dirty="0"/>
            </a:br>
            <a:r>
              <a:rPr lang="en-US" b="1" dirty="0"/>
              <a:t>Summer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F923D-C7E7-2546-AAA6-934F8FC60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89" y="2600464"/>
            <a:ext cx="5935192" cy="3263504"/>
          </a:xfrm>
        </p:spPr>
        <p:txBody>
          <a:bodyPr>
            <a:normAutofit/>
          </a:bodyPr>
          <a:lstStyle/>
          <a:p>
            <a:r>
              <a:rPr lang="en-US" dirty="0"/>
              <a:t>Offering 1-2 one-week long engineering summer camp</a:t>
            </a:r>
          </a:p>
          <a:p>
            <a:pPr lvl="1"/>
            <a:r>
              <a:rPr lang="en-US" dirty="0"/>
              <a:t>2019: face-to-face </a:t>
            </a:r>
          </a:p>
          <a:p>
            <a:pPr lvl="1"/>
            <a:r>
              <a:rPr lang="en-US" dirty="0"/>
              <a:t>2020 &amp; 2021: Virtual</a:t>
            </a:r>
          </a:p>
          <a:p>
            <a:r>
              <a:rPr lang="en-US" dirty="0"/>
              <a:t>Being Supported through a grants from Keysight Technologies </a:t>
            </a:r>
          </a:p>
          <a:p>
            <a:pPr lvl="1"/>
            <a:r>
              <a:rPr lang="en-US" dirty="0"/>
              <a:t>Covering food, parts, student assistants, etc. </a:t>
            </a:r>
          </a:p>
          <a:p>
            <a:r>
              <a:rPr lang="en-US" dirty="0"/>
              <a:t>Activities include </a:t>
            </a:r>
          </a:p>
          <a:p>
            <a:pPr lvl="1"/>
            <a:r>
              <a:rPr lang="en-US" dirty="0"/>
              <a:t>Basic electronics, electronics circuits and electronic components such as batteries, motors, LEDs, buzzers, resistors, etc.</a:t>
            </a:r>
          </a:p>
          <a:p>
            <a:pPr lvl="1"/>
            <a:r>
              <a:rPr lang="en-US" dirty="0"/>
              <a:t>Arduino programming and basic concepts of signal processing.</a:t>
            </a:r>
          </a:p>
          <a:p>
            <a:pPr lvl="1"/>
            <a:r>
              <a:rPr lang="en-US" dirty="0"/>
              <a:t>Troubleshooting skills.</a:t>
            </a:r>
          </a:p>
          <a:p>
            <a:pPr lvl="1"/>
            <a:r>
              <a:rPr lang="en-US" dirty="0"/>
              <a:t>Introduction to the Internet-of-Things.</a:t>
            </a:r>
          </a:p>
          <a:p>
            <a:pPr lvl="1"/>
            <a:r>
              <a:rPr lang="en-US" dirty="0"/>
              <a:t>App development </a:t>
            </a:r>
          </a:p>
          <a:p>
            <a:pPr lvl="1"/>
            <a:r>
              <a:rPr lang="en-US" dirty="0"/>
              <a:t>3D printing </a:t>
            </a:r>
          </a:p>
          <a:p>
            <a:pPr lvl="1"/>
            <a:r>
              <a:rPr lang="en-US" dirty="0"/>
              <a:t>Field trips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FD38AE-55A7-3342-9F2B-57798BA94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685" y="1000083"/>
            <a:ext cx="4858667" cy="1501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B52C9-83AA-F24D-BD99-9953822A56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411" y="4343680"/>
            <a:ext cx="2962407" cy="1583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2699AB-0901-B740-B761-3FE93BF7FB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381" y="2600465"/>
            <a:ext cx="2962407" cy="1657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678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67CF-544A-3E4B-BEE8-BAF42879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IEEE Governance Organization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316DE8-936E-45D5-8920-4F941AEC9811}"/>
              </a:ext>
            </a:extLst>
          </p:cNvPr>
          <p:cNvSpPr/>
          <p:nvPr/>
        </p:nvSpPr>
        <p:spPr>
          <a:xfrm>
            <a:off x="88382" y="650384"/>
            <a:ext cx="8415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R6 Sections EA presentation of best practices (30 minutes)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04D485-C066-4062-934D-F84D8CB9E4D5}"/>
              </a:ext>
            </a:extLst>
          </p:cNvPr>
          <p:cNvGraphicFramePr>
            <a:graphicFrameLocks noGrp="1"/>
          </p:cNvGraphicFramePr>
          <p:nvPr/>
        </p:nvGraphicFramePr>
        <p:xfrm>
          <a:off x="10161" y="1286497"/>
          <a:ext cx="9001760" cy="4274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5523">
                  <a:extLst>
                    <a:ext uri="{9D8B030D-6E8A-4147-A177-3AD203B41FA5}">
                      <a16:colId xmlns:a16="http://schemas.microsoft.com/office/drawing/2014/main" val="1564312290"/>
                    </a:ext>
                  </a:extLst>
                </a:gridCol>
                <a:gridCol w="3457200">
                  <a:extLst>
                    <a:ext uri="{9D8B030D-6E8A-4147-A177-3AD203B41FA5}">
                      <a16:colId xmlns:a16="http://schemas.microsoft.com/office/drawing/2014/main" val="1448024647"/>
                    </a:ext>
                  </a:extLst>
                </a:gridCol>
                <a:gridCol w="3979037">
                  <a:extLst>
                    <a:ext uri="{9D8B030D-6E8A-4147-A177-3AD203B41FA5}">
                      <a16:colId xmlns:a16="http://schemas.microsoft.com/office/drawing/2014/main" val="2816876081"/>
                    </a:ext>
                  </a:extLst>
                </a:gridCol>
              </a:tblGrid>
              <a:tr h="5173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>
                          <a:effectLst/>
                        </a:rPr>
                        <a:t>Section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effectLst/>
                        </a:rPr>
                        <a:t> Activity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120074878"/>
                  </a:ext>
                </a:extLst>
              </a:tr>
              <a:tr h="11556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>
                          <a:effectLst/>
                        </a:rPr>
                        <a:t>Los Alamos &amp; Northern New Mexico Section</a:t>
                      </a:r>
                      <a:endParaRPr lang="en-US" sz="1400" b="1" i="0" u="none" strike="noStrike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400" b="1" u="none" strike="noStrike" dirty="0">
                          <a:effectLst/>
                        </a:rPr>
                        <a:t>Teresa Roberts,  </a:t>
                      </a:r>
                    </a:p>
                    <a:p>
                      <a:pPr algn="l" fontAlgn="t"/>
                      <a:r>
                        <a:rPr lang="sv-SE" sz="1400" b="1" u="none" strike="noStrike" dirty="0">
                          <a:effectLst/>
                        </a:rPr>
                        <a:t>Hanna Ewa Makaruk</a:t>
                      </a:r>
                      <a:endParaRPr lang="sv-SE" sz="1400" b="1" i="0" u="none" strike="noStrike" dirty="0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effectLst/>
                        </a:rPr>
                        <a:t>workshop on "how computers work" hosted by STEM Santa Fe</a:t>
                      </a:r>
                      <a:endParaRPr lang="en-US" sz="1400" b="1" i="0" u="none" strike="noStrike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363610597"/>
                  </a:ext>
                </a:extLst>
              </a:tr>
              <a:tr h="6443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>
                          <a:effectLst/>
                        </a:rPr>
                        <a:t>San Francisco Section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Farid Farahmand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Sonoma State University Summer Camp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61041840"/>
                  </a:ext>
                </a:extLst>
              </a:tr>
              <a:tr h="7048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>
                          <a:effectLst/>
                        </a:rPr>
                        <a:t>OEB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effectLst/>
                        </a:rPr>
                        <a:t>Rose-Margaret Itua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Ohlone College Shark Tank &amp; Show Case Engineering Innovation for Social Justice</a:t>
                      </a:r>
                      <a:endParaRPr lang="en-US" sz="1400" b="1" i="0" u="none" strike="noStrike" dirty="0">
                        <a:solidFill>
                          <a:srgbClr val="1D2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012669581"/>
                  </a:ext>
                </a:extLst>
              </a:tr>
              <a:tr h="3896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>
                          <a:effectLst/>
                        </a:rPr>
                        <a:t>Foothill Section</a:t>
                      </a:r>
                      <a:endParaRPr lang="en-US" sz="1400" b="1" i="0" u="none" strike="noStrike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effectLst/>
                        </a:rPr>
                        <a:t>Max Cherubin</a:t>
                      </a:r>
                      <a:endParaRPr lang="en-US" sz="1400" b="1" i="0" u="none" strike="noStrike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effectLst/>
                        </a:rPr>
                        <a:t>Educationial Activities at the Foothill Section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216779270"/>
                  </a:ext>
                </a:extLst>
              </a:tr>
              <a:tr h="4275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>
                          <a:effectLst/>
                        </a:rPr>
                        <a:t>San Diego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zhensheng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</a:rPr>
                        <a:t>zhang</a:t>
                      </a:r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Educational Activities at the San Diego Section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120444817"/>
                  </a:ext>
                </a:extLst>
              </a:tr>
              <a:tr h="431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Buenaventura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Devon Johnson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Educational Activities at the Buenaventura Section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62247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308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6B556-B540-47D0-BD32-CA59C8F15EF7}"/>
              </a:ext>
            </a:extLst>
          </p:cNvPr>
          <p:cNvSpPr/>
          <p:nvPr/>
        </p:nvSpPr>
        <p:spPr>
          <a:xfrm>
            <a:off x="157163" y="1956811"/>
            <a:ext cx="4378960" cy="1497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Shark Tank &amp; Showcase Engineering Innovation for Social Justice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38102-0EF4-4597-8C35-483460828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77" y="0"/>
            <a:ext cx="4536123" cy="58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02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67CF-544A-3E4B-BEE8-BAF42879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IEEE Governance Organization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316DE8-936E-45D5-8920-4F941AEC9811}"/>
              </a:ext>
            </a:extLst>
          </p:cNvPr>
          <p:cNvSpPr/>
          <p:nvPr/>
        </p:nvSpPr>
        <p:spPr>
          <a:xfrm>
            <a:off x="88382" y="650384"/>
            <a:ext cx="8415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R6 Sections EA presentation of best practices (30 minutes)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04D485-C066-4062-934D-F84D8CB9E4D5}"/>
              </a:ext>
            </a:extLst>
          </p:cNvPr>
          <p:cNvGraphicFramePr>
            <a:graphicFrameLocks noGrp="1"/>
          </p:cNvGraphicFramePr>
          <p:nvPr/>
        </p:nvGraphicFramePr>
        <p:xfrm>
          <a:off x="10161" y="1286497"/>
          <a:ext cx="9001760" cy="4274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5523">
                  <a:extLst>
                    <a:ext uri="{9D8B030D-6E8A-4147-A177-3AD203B41FA5}">
                      <a16:colId xmlns:a16="http://schemas.microsoft.com/office/drawing/2014/main" val="1564312290"/>
                    </a:ext>
                  </a:extLst>
                </a:gridCol>
                <a:gridCol w="3457200">
                  <a:extLst>
                    <a:ext uri="{9D8B030D-6E8A-4147-A177-3AD203B41FA5}">
                      <a16:colId xmlns:a16="http://schemas.microsoft.com/office/drawing/2014/main" val="1448024647"/>
                    </a:ext>
                  </a:extLst>
                </a:gridCol>
                <a:gridCol w="3979037">
                  <a:extLst>
                    <a:ext uri="{9D8B030D-6E8A-4147-A177-3AD203B41FA5}">
                      <a16:colId xmlns:a16="http://schemas.microsoft.com/office/drawing/2014/main" val="2816876081"/>
                    </a:ext>
                  </a:extLst>
                </a:gridCol>
              </a:tblGrid>
              <a:tr h="5173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>
                          <a:effectLst/>
                        </a:rPr>
                        <a:t>Section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effectLst/>
                        </a:rPr>
                        <a:t> Activity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120074878"/>
                  </a:ext>
                </a:extLst>
              </a:tr>
              <a:tr h="11556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>
                          <a:effectLst/>
                        </a:rPr>
                        <a:t>Los Alamos &amp; Northern New Mexico Section</a:t>
                      </a:r>
                      <a:endParaRPr lang="en-US" sz="1400" b="1" i="0" u="none" strike="noStrike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400" b="1" u="none" strike="noStrike" dirty="0">
                          <a:effectLst/>
                        </a:rPr>
                        <a:t>Teresa Roberts,  </a:t>
                      </a:r>
                    </a:p>
                    <a:p>
                      <a:pPr algn="l" fontAlgn="t"/>
                      <a:r>
                        <a:rPr lang="sv-SE" sz="1400" b="1" u="none" strike="noStrike" dirty="0">
                          <a:effectLst/>
                        </a:rPr>
                        <a:t>Hanna Ewa Makaruk</a:t>
                      </a:r>
                      <a:endParaRPr lang="sv-SE" sz="1400" b="1" i="0" u="none" strike="noStrike" dirty="0">
                        <a:solidFill>
                          <a:srgbClr val="20212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effectLst/>
                        </a:rPr>
                        <a:t>workshop on "how computers work" hosted by STEM Santa Fe</a:t>
                      </a:r>
                      <a:endParaRPr lang="en-US" sz="1400" b="1" i="0" u="none" strike="noStrike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363610597"/>
                  </a:ext>
                </a:extLst>
              </a:tr>
              <a:tr h="6443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>
                          <a:effectLst/>
                        </a:rPr>
                        <a:t>San Francisco Section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Farid Farahmand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Sonoma State University Summer Camp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61041840"/>
                  </a:ext>
                </a:extLst>
              </a:tr>
              <a:tr h="7048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>
                          <a:effectLst/>
                        </a:rPr>
                        <a:t>OEB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effectLst/>
                        </a:rPr>
                        <a:t>Rose-Margaret Itua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Ohlone College Shark Tank &amp; Show Case Engineering Innovation for Social Justice</a:t>
                      </a:r>
                      <a:endParaRPr lang="en-US" sz="1400" b="1" i="0" u="none" strike="noStrike" dirty="0">
                        <a:solidFill>
                          <a:srgbClr val="1D2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012669581"/>
                  </a:ext>
                </a:extLst>
              </a:tr>
              <a:tr h="3896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>
                          <a:effectLst/>
                        </a:rPr>
                        <a:t>Foothill Section</a:t>
                      </a:r>
                      <a:endParaRPr lang="en-US" sz="1400" b="1" i="0" u="none" strike="noStrike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effectLst/>
                        </a:rPr>
                        <a:t>Max Cherubin</a:t>
                      </a:r>
                      <a:endParaRPr lang="en-US" sz="1400" b="1" i="0" u="none" strike="noStrike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effectLst/>
                        </a:rPr>
                        <a:t>Educationial Activities at the Foothill Section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216779270"/>
                  </a:ext>
                </a:extLst>
              </a:tr>
              <a:tr h="4275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>
                          <a:effectLst/>
                        </a:rPr>
                        <a:t>San Diego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zhensheng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</a:rPr>
                        <a:t>zhang</a:t>
                      </a:r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Educational Activities at the San Diego Section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120444817"/>
                  </a:ext>
                </a:extLst>
              </a:tr>
              <a:tr h="431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Buenaventura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Devon Johnson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Educational Activities at the Buenaventura Section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62247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852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261B-62E3-494C-B1E1-41EAF42A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38343-788A-0544-A1B0-D49B4B3B8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2415156"/>
            <a:ext cx="7886700" cy="2957513"/>
          </a:xfrm>
        </p:spPr>
        <p:txBody>
          <a:bodyPr>
            <a:normAutofit/>
          </a:bodyPr>
          <a:lstStyle/>
          <a:p>
            <a:r>
              <a:rPr lang="en-US" sz="1800" dirty="0"/>
              <a:t>Educational Activities Volunteer Website</a:t>
            </a:r>
          </a:p>
          <a:p>
            <a:pPr lvl="2"/>
            <a:r>
              <a:rPr lang="en-US" sz="13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https://ea.ieee.org/</a:t>
            </a:r>
            <a:br>
              <a:rPr lang="en-US" sz="1500" dirty="0"/>
            </a:br>
            <a:endParaRPr lang="en-US" sz="1500" dirty="0"/>
          </a:p>
          <a:p>
            <a:r>
              <a:rPr lang="en-US" sz="1800" dirty="0"/>
              <a:t>2020 Educational Activities Board Member List</a:t>
            </a:r>
          </a:p>
          <a:p>
            <a:pPr lvl="2"/>
            <a:r>
              <a:rPr lang="en-US" dirty="0">
                <a:hlinkClick r:id="rId3"/>
              </a:rPr>
              <a:t>https://rosters.ieee.org/home.html</a:t>
            </a:r>
            <a:br>
              <a:rPr lang="en-US" dirty="0"/>
            </a:br>
            <a:endParaRPr lang="en-US" dirty="0"/>
          </a:p>
          <a:p>
            <a:r>
              <a:rPr lang="en-US" sz="1800" dirty="0"/>
              <a:t>2020 Educational Activities Committee Rosters</a:t>
            </a:r>
          </a:p>
          <a:p>
            <a:pPr lvl="2"/>
            <a:r>
              <a:rPr lang="en-US" dirty="0">
                <a:hlinkClick r:id="rId3"/>
              </a:rPr>
              <a:t>https://rosters.ieee.org/home.html</a:t>
            </a:r>
            <a:br>
              <a:rPr lang="en-US" dirty="0"/>
            </a:br>
            <a:endParaRPr lang="en-US" dirty="0"/>
          </a:p>
          <a:p>
            <a:r>
              <a:rPr lang="en-US" sz="1800" dirty="0"/>
              <a:t>2020 Educational Activities Staff Listing</a:t>
            </a:r>
          </a:p>
          <a:p>
            <a:pPr lvl="2"/>
            <a:r>
              <a:rPr lang="en-US" sz="1100" dirty="0">
                <a:hlinkClick r:id="rId4"/>
              </a:rPr>
              <a:t>https://ea.ieee.org/contacts/educational-activities-staff-contacts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7F94FB-5B45-1745-976F-42E3E2CBBB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23" y="347954"/>
            <a:ext cx="8745561" cy="15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94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65394" y="1374957"/>
            <a:ext cx="7886700" cy="35810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66A1"/>
                </a:solidFill>
              </a:rPr>
              <a:t>Join the Conversation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0066A1"/>
                </a:solidFill>
              </a:rPr>
              <a:t> </a:t>
            </a:r>
            <a:endParaRPr lang="en-US" sz="5400" b="1" dirty="0">
              <a:solidFill>
                <a:srgbClr val="0066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0066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03722" y="2397746"/>
            <a:ext cx="7134025" cy="1283528"/>
            <a:chOff x="910115" y="1808299"/>
            <a:chExt cx="7134025" cy="1283528"/>
          </a:xfrm>
        </p:grpSpPr>
        <p:pic>
          <p:nvPicPr>
            <p:cNvPr id="4098" name="Picture 2" descr="social media, social network, tweet, twitt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527" y="1808300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facebook, fb, fcb, social media, social network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115" y="1808299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job hunt, linkedin, network, professional, social network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940" y="1872626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64102" y="3736123"/>
            <a:ext cx="2826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777F2"/>
                </a:solidFill>
              </a:rPr>
              <a:t>Facebook</a:t>
            </a:r>
          </a:p>
          <a:p>
            <a:pPr algn="ctr"/>
            <a:r>
              <a:rPr lang="en-US" dirty="0"/>
              <a:t>@</a:t>
            </a:r>
            <a:r>
              <a:rPr lang="en-US" dirty="0" err="1"/>
              <a:t>IEEEeducation</a:t>
            </a:r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IEEE.continuing.education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57570" y="3773098"/>
            <a:ext cx="2826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DA1F2"/>
                </a:solidFill>
              </a:rPr>
              <a:t>Twitter</a:t>
            </a:r>
          </a:p>
          <a:p>
            <a:pPr algn="ctr"/>
            <a:r>
              <a:rPr lang="en-US" dirty="0"/>
              <a:t>@</a:t>
            </a:r>
            <a:r>
              <a:rPr lang="en-US" dirty="0" err="1"/>
              <a:t>IEEEeducation</a:t>
            </a:r>
            <a:endParaRPr lang="en-US" dirty="0"/>
          </a:p>
          <a:p>
            <a:pPr algn="ctr"/>
            <a:r>
              <a:rPr lang="en-US" dirty="0"/>
              <a:t>@</a:t>
            </a:r>
            <a:r>
              <a:rPr lang="en-US" dirty="0" err="1"/>
              <a:t>IEEELearn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63637" y="3778019"/>
            <a:ext cx="31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67B2"/>
                </a:solidFill>
              </a:rPr>
              <a:t>LinkedIn</a:t>
            </a:r>
          </a:p>
          <a:p>
            <a:pPr algn="ctr"/>
            <a:r>
              <a:rPr lang="en-US" dirty="0"/>
              <a:t>@</a:t>
            </a:r>
            <a:r>
              <a:rPr lang="en-US" dirty="0" err="1"/>
              <a:t>ieee</a:t>
            </a:r>
            <a:r>
              <a:rPr lang="en-US" dirty="0"/>
              <a:t>-educational-activities</a:t>
            </a:r>
          </a:p>
        </p:txBody>
      </p:sp>
    </p:spTree>
    <p:extLst>
      <p:ext uri="{BB962C8B-B14F-4D97-AF65-F5344CB8AC3E}">
        <p14:creationId xmlns:p14="http://schemas.microsoft.com/office/powerpoint/2010/main" val="3442753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4"/>
          </p:nvPr>
        </p:nvSpPr>
        <p:spPr>
          <a:xfrm>
            <a:off x="325695" y="921385"/>
            <a:ext cx="5920858" cy="11520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3600" b="1" i="1" u="none" strike="noStrike" cap="none" dirty="0">
                <a:solidFill>
                  <a:schemeClr val="dk1"/>
                </a:solidFill>
                <a:sym typeface="Calibri"/>
              </a:rPr>
              <a:t>Questions/</a:t>
            </a:r>
            <a:r>
              <a:rPr lang="en-US" sz="3600" b="1" dirty="0"/>
              <a:t>Comments</a:t>
            </a:r>
          </a:p>
          <a:p>
            <a:pPr marL="0" marR="0" lvl="0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-US" sz="3600" b="1" i="1" u="none" strike="noStrike" cap="none" dirty="0">
              <a:solidFill>
                <a:schemeClr val="dk1"/>
              </a:solidFill>
              <a:sym typeface="Calibri"/>
            </a:endParaRPr>
          </a:p>
          <a:p>
            <a:pPr marL="0" marR="0" lvl="0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-US" sz="3600" b="1" dirty="0"/>
          </a:p>
          <a:p>
            <a:pPr marL="0" marR="0" lvl="0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-US" sz="3600" b="1" i="1" u="none" strike="noStrike" cap="none" dirty="0">
              <a:solidFill>
                <a:schemeClr val="dk1"/>
              </a:solidFill>
              <a:sym typeface="Calibri"/>
            </a:endParaRPr>
          </a:p>
          <a:p>
            <a:pPr marL="0" marR="0" lvl="0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-US" sz="3600" b="1" dirty="0"/>
          </a:p>
          <a:p>
            <a:pPr marL="0" marR="0" lvl="0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-US" sz="3600" b="1" i="1" u="none" strike="noStrike" cap="none" dirty="0">
              <a:solidFill>
                <a:schemeClr val="dk1"/>
              </a:solidFill>
              <a:sym typeface="Calibri"/>
            </a:endParaRPr>
          </a:p>
          <a:p>
            <a:pPr>
              <a:buNone/>
            </a:pPr>
            <a:r>
              <a:rPr lang="en-US" sz="2000" b="1" dirty="0"/>
              <a:t>Mostafa Mortezaie, </a:t>
            </a:r>
          </a:p>
          <a:p>
            <a:pPr>
              <a:buNone/>
            </a:pPr>
            <a:r>
              <a:rPr lang="en-US" sz="2000" b="1" dirty="0"/>
              <a:t>Region 6 Educational Activities, STEM/K-12 Chair</a:t>
            </a:r>
          </a:p>
          <a:p>
            <a:pPr>
              <a:buNone/>
            </a:pPr>
            <a:r>
              <a:rPr lang="en-US" sz="2000" b="1" dirty="0"/>
              <a:t> </a:t>
            </a:r>
            <a:r>
              <a:rPr lang="en-US" sz="2000" b="1" dirty="0">
                <a:hlinkClick r:id="rId3"/>
              </a:rPr>
              <a:t>mortezaie@ieee.org</a:t>
            </a:r>
            <a:endParaRPr lang="en-US" sz="2000" b="1" dirty="0"/>
          </a:p>
          <a:p>
            <a:pPr>
              <a:buNone/>
            </a:pPr>
            <a:r>
              <a:rPr lang="en-US" sz="2000" b="1" dirty="0"/>
              <a:t>(408)306-1919</a:t>
            </a:r>
          </a:p>
          <a:p>
            <a:pPr marL="0" marR="0" lvl="0" indent="-1143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-US" sz="3600" b="1" i="1" u="none" strike="noStrike" cap="none" dirty="0">
              <a:solidFill>
                <a:schemeClr val="dk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10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67CF-544A-3E4B-BEE8-BAF42879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IEEE Governance Organization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316DE8-936E-45D5-8920-4F941AEC9811}"/>
              </a:ext>
            </a:extLst>
          </p:cNvPr>
          <p:cNvSpPr/>
          <p:nvPr/>
        </p:nvSpPr>
        <p:spPr>
          <a:xfrm>
            <a:off x="1254760" y="619904"/>
            <a:ext cx="690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Welcome message by R6 Director (5 minutes)</a:t>
            </a:r>
          </a:p>
        </p:txBody>
      </p:sp>
      <p:pic>
        <p:nvPicPr>
          <p:cNvPr id="1026" name="Picture 2" descr="Timothy Lee">
            <a:extLst>
              <a:ext uri="{FF2B5EF4-FFF2-40B4-BE49-F238E27FC236}">
                <a16:creationId xmlns:a16="http://schemas.microsoft.com/office/drawing/2014/main" id="{63386C63-0BF8-4A7E-8A75-19B32F77E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0" y="148138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DDCD8B-1212-47B6-B695-5E449A0329D9}"/>
              </a:ext>
            </a:extLst>
          </p:cNvPr>
          <p:cNvSpPr/>
          <p:nvPr/>
        </p:nvSpPr>
        <p:spPr>
          <a:xfrm>
            <a:off x="792480" y="2093104"/>
            <a:ext cx="2834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Tim Lee</a:t>
            </a:r>
          </a:p>
          <a:p>
            <a:endParaRPr lang="en-US" sz="2400" b="1" dirty="0">
              <a:solidFill>
                <a:srgbClr val="1D222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/>
              <a:t>tt.lee@ieee.org</a:t>
            </a:r>
            <a:endParaRPr lang="en-US" sz="1800" b="1" dirty="0">
              <a:solidFill>
                <a:srgbClr val="1D222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b="1" dirty="0">
              <a:solidFill>
                <a:srgbClr val="1D222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6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67CF-544A-3E4B-BEE8-BAF42879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IEEE Governance Organization</a:t>
            </a:r>
          </a:p>
        </p:txBody>
      </p:sp>
      <p:pic>
        <p:nvPicPr>
          <p:cNvPr id="1028" name="Picture 4" descr="Supavadee Aramvith">
            <a:extLst>
              <a:ext uri="{FF2B5EF4-FFF2-40B4-BE49-F238E27FC236}">
                <a16:creationId xmlns:a16="http://schemas.microsoft.com/office/drawing/2014/main" id="{0C8760FC-A6F5-4E9E-82E0-F97A39A09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240" y="187588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70C0F2-58AA-4EF2-96D2-A3322D4F3571}"/>
              </a:ext>
            </a:extLst>
          </p:cNvPr>
          <p:cNvSpPr/>
          <p:nvPr/>
        </p:nvSpPr>
        <p:spPr>
          <a:xfrm>
            <a:off x="690880" y="460112"/>
            <a:ext cx="72948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Educational Activities Board (EAB) </a:t>
            </a:r>
          </a:p>
          <a:p>
            <a:pPr algn="ctr"/>
            <a:r>
              <a:rPr lang="en-US" sz="24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Section Educational Outreach Committee (SEOC) Chair Message (5 minutes)</a:t>
            </a:r>
          </a:p>
          <a:p>
            <a:r>
              <a:rPr lang="pt-BR" dirty="0"/>
              <a:t>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2615F9-0B30-4D2A-9514-85308A874B05}"/>
              </a:ext>
            </a:extLst>
          </p:cNvPr>
          <p:cNvSpPr/>
          <p:nvPr/>
        </p:nvSpPr>
        <p:spPr>
          <a:xfrm>
            <a:off x="1290320" y="283817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Supavadee Aramvith</a:t>
            </a:r>
          </a:p>
          <a:p>
            <a:r>
              <a:rPr lang="pt-BR" sz="1800" dirty="0">
                <a:hlinkClick r:id="rId4"/>
              </a:rPr>
              <a:t>supavadee.aaa@gmail.com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438995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67CF-544A-3E4B-BEE8-BAF42879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IEEE Governance Organization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70C0F2-58AA-4EF2-96D2-A3322D4F3571}"/>
              </a:ext>
            </a:extLst>
          </p:cNvPr>
          <p:cNvSpPr/>
          <p:nvPr/>
        </p:nvSpPr>
        <p:spPr>
          <a:xfrm>
            <a:off x="690880" y="460112"/>
            <a:ext cx="729488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Region 6 Educational Activities Chair (REAC)</a:t>
            </a:r>
          </a:p>
          <a:p>
            <a:pPr algn="ctr"/>
            <a:r>
              <a:rPr lang="en-US" sz="2400" b="1" dirty="0">
                <a:solidFill>
                  <a:srgbClr val="1D2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(5 minutes)</a:t>
            </a:r>
          </a:p>
          <a:p>
            <a:r>
              <a:rPr lang="pt-BR" dirty="0"/>
              <a:t>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2615F9-0B30-4D2A-9514-85308A874B05}"/>
              </a:ext>
            </a:extLst>
          </p:cNvPr>
          <p:cNvSpPr/>
          <p:nvPr/>
        </p:nvSpPr>
        <p:spPr>
          <a:xfrm>
            <a:off x="1290320" y="283817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Mostafa Mortezaie</a:t>
            </a: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dirty="0">
                <a:hlinkClick r:id="rId3"/>
              </a:rPr>
              <a:t>mmortezaie@devry.edu</a:t>
            </a:r>
          </a:p>
          <a:p>
            <a:endParaRPr lang="pt-BR" sz="1800" dirty="0"/>
          </a:p>
        </p:txBody>
      </p:sp>
      <p:pic>
        <p:nvPicPr>
          <p:cNvPr id="6" name="Picture 5" descr="A picture containing person, wall, person, posing&#10;&#10;Description automatically generated">
            <a:extLst>
              <a:ext uri="{FF2B5EF4-FFF2-40B4-BE49-F238E27FC236}">
                <a16:creationId xmlns:a16="http://schemas.microsoft.com/office/drawing/2014/main" id="{ED823DF2-012E-4B19-AA4C-68C980838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916" y="1506552"/>
            <a:ext cx="3853078" cy="37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11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67CF-544A-3E4B-BEE8-BAF42879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IEEE Governance Organization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F851BA4-F069-2741-9369-4E88EDF756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62" y="1611012"/>
            <a:ext cx="6157775" cy="36359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316DE8-936E-45D5-8920-4F941AEC9811}"/>
              </a:ext>
            </a:extLst>
          </p:cNvPr>
          <p:cNvSpPr/>
          <p:nvPr/>
        </p:nvSpPr>
        <p:spPr>
          <a:xfrm>
            <a:off x="1439662" y="650384"/>
            <a:ext cx="573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-Bold"/>
              </a:rPr>
              <a:t>Where is Educational Activities Board (EAB) in IEEE Org Chart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4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326" y="2063860"/>
            <a:ext cx="84822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DA9AB"/>
                </a:solidFill>
                <a:latin typeface="Calibri-Bold"/>
              </a:rPr>
              <a:t>Core Purpose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To develop and deliver educational products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and services to our members, professionals,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educators, and students that excite and inspire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understanding of IEEE’s fields of interest;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support career preparation and professional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enhancement, foster diversity, and ensure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access to lifelong learning opportunities.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52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21A4-0011-364B-8792-334C414FF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0" y="1216132"/>
            <a:ext cx="8130029" cy="415002"/>
          </a:xfrm>
        </p:spPr>
        <p:txBody>
          <a:bodyPr/>
          <a:lstStyle/>
          <a:p>
            <a:r>
              <a:rPr lang="en-US" dirty="0"/>
              <a:t>Educational Activities Priorities for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23610F-D66F-CB48-B373-DF96948E5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07" y="2776161"/>
            <a:ext cx="1869521" cy="4085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6A322F7-048B-6C4E-8AF6-598471BDB8FD}"/>
              </a:ext>
            </a:extLst>
          </p:cNvPr>
          <p:cNvSpPr txBox="1"/>
          <p:nvPr/>
        </p:nvSpPr>
        <p:spPr>
          <a:xfrm>
            <a:off x="215153" y="2729026"/>
            <a:ext cx="43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796FB9-FE56-9B49-96EB-C67ADA0C1431}"/>
              </a:ext>
            </a:extLst>
          </p:cNvPr>
          <p:cNvSpPr txBox="1"/>
          <p:nvPr/>
        </p:nvSpPr>
        <p:spPr>
          <a:xfrm>
            <a:off x="215153" y="1843440"/>
            <a:ext cx="43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1.</a:t>
            </a:r>
          </a:p>
        </p:txBody>
      </p:sp>
      <p:pic>
        <p:nvPicPr>
          <p:cNvPr id="13" name="Picture 4" descr="IEEE Learning Network logo">
            <a:extLst>
              <a:ext uri="{FF2B5EF4-FFF2-40B4-BE49-F238E27FC236}">
                <a16:creationId xmlns:a16="http://schemas.microsoft.com/office/drawing/2014/main" id="{0BE33F10-0C87-B04A-A118-B076E5F62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5" t="16110" r="6694" b="18263"/>
          <a:stretch/>
        </p:blipFill>
        <p:spPr bwMode="auto">
          <a:xfrm>
            <a:off x="677470" y="1812315"/>
            <a:ext cx="1869521" cy="4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39FF24-3D21-244A-B2DE-DC8E599CA7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47" y="3559999"/>
            <a:ext cx="1835773" cy="6179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4F80EC8-49CB-014C-B51A-D48C3CA1BA3E}"/>
              </a:ext>
            </a:extLst>
          </p:cNvPr>
          <p:cNvSpPr txBox="1"/>
          <p:nvPr/>
        </p:nvSpPr>
        <p:spPr>
          <a:xfrm>
            <a:off x="215153" y="3718577"/>
            <a:ext cx="43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3.</a:t>
            </a:r>
          </a:p>
        </p:txBody>
      </p:sp>
      <p:pic>
        <p:nvPicPr>
          <p:cNvPr id="14" name="Picture 4" descr="Image result for abet logo">
            <a:extLst>
              <a:ext uri="{FF2B5EF4-FFF2-40B4-BE49-F238E27FC236}">
                <a16:creationId xmlns:a16="http://schemas.microsoft.com/office/drawing/2014/main" id="{2B798BAF-CD54-D446-AABE-A49050E64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7689" y="1741842"/>
            <a:ext cx="679076" cy="6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B021323-9750-7540-83F4-833159BE01CD}"/>
              </a:ext>
            </a:extLst>
          </p:cNvPr>
          <p:cNvSpPr txBox="1"/>
          <p:nvPr/>
        </p:nvSpPr>
        <p:spPr>
          <a:xfrm>
            <a:off x="3354852" y="1890554"/>
            <a:ext cx="43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5.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223292-CE24-A64B-ABBC-D47C7D3CE1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511" y="2739273"/>
            <a:ext cx="1863535" cy="4714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CBC0DC1-EBAC-F446-9963-D7063683F7C2}"/>
              </a:ext>
            </a:extLst>
          </p:cNvPr>
          <p:cNvSpPr txBox="1"/>
          <p:nvPr/>
        </p:nvSpPr>
        <p:spPr>
          <a:xfrm>
            <a:off x="3330721" y="2741928"/>
            <a:ext cx="43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</a:rPr>
              <a:t>6.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B85B66-EBCB-0D4C-9AD7-28A216F163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5276" y="4669810"/>
            <a:ext cx="978013" cy="87039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207818-23A8-2A44-B648-902B8F4FF469}"/>
              </a:ext>
            </a:extLst>
          </p:cNvPr>
          <p:cNvSpPr txBox="1"/>
          <p:nvPr/>
        </p:nvSpPr>
        <p:spPr>
          <a:xfrm>
            <a:off x="3330721" y="3736888"/>
            <a:ext cx="43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7.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4C46B1D6-B80A-624E-A215-41A46387D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519" y="2019008"/>
            <a:ext cx="1232226" cy="20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2EC561B-9F1B-EE4C-BE19-22B5D9D79692}"/>
              </a:ext>
            </a:extLst>
          </p:cNvPr>
          <p:cNvSpPr txBox="1"/>
          <p:nvPr/>
        </p:nvSpPr>
        <p:spPr>
          <a:xfrm>
            <a:off x="3330721" y="4874175"/>
            <a:ext cx="43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8.</a:t>
            </a:r>
          </a:p>
        </p:txBody>
      </p:sp>
      <p:pic>
        <p:nvPicPr>
          <p:cNvPr id="19" name="Picture 12" descr="Certificates Program example">
            <a:extLst>
              <a:ext uri="{FF2B5EF4-FFF2-40B4-BE49-F238E27FC236}">
                <a16:creationId xmlns:a16="http://schemas.microsoft.com/office/drawing/2014/main" id="{E3EAFF25-7644-F14E-A7B7-B4D3EBBB3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156" y="2743441"/>
            <a:ext cx="867911" cy="66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639B28-E2F4-994C-AAEB-71D0C25C947F}"/>
              </a:ext>
            </a:extLst>
          </p:cNvPr>
          <p:cNvSpPr txBox="1"/>
          <p:nvPr/>
        </p:nvSpPr>
        <p:spPr>
          <a:xfrm>
            <a:off x="6099100" y="1857640"/>
            <a:ext cx="43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9.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EB654B-BF14-3347-BC6B-E13CBF818670}"/>
              </a:ext>
            </a:extLst>
          </p:cNvPr>
          <p:cNvSpPr txBox="1"/>
          <p:nvPr/>
        </p:nvSpPr>
        <p:spPr>
          <a:xfrm>
            <a:off x="6682809" y="3615214"/>
            <a:ext cx="174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EAB Awards Program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E2D5D-C172-C34B-9730-F16377CF324E}"/>
              </a:ext>
            </a:extLst>
          </p:cNvPr>
          <p:cNvSpPr txBox="1"/>
          <p:nvPr/>
        </p:nvSpPr>
        <p:spPr>
          <a:xfrm>
            <a:off x="6099101" y="2816004"/>
            <a:ext cx="583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10.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9FC30E-56DD-6F41-A17B-0BD4CCA06676}"/>
              </a:ext>
            </a:extLst>
          </p:cNvPr>
          <p:cNvSpPr txBox="1"/>
          <p:nvPr/>
        </p:nvSpPr>
        <p:spPr>
          <a:xfrm>
            <a:off x="6660520" y="4510934"/>
            <a:ext cx="21010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President’s Scholarship</a:t>
            </a:r>
            <a:b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179C77-F474-4A4E-842E-3CD0823E6761}"/>
              </a:ext>
            </a:extLst>
          </p:cNvPr>
          <p:cNvSpPr txBox="1"/>
          <p:nvPr/>
        </p:nvSpPr>
        <p:spPr>
          <a:xfrm>
            <a:off x="6101894" y="3606122"/>
            <a:ext cx="586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11.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2375CD-F51F-0344-A59A-48ACAE53FCFB}"/>
              </a:ext>
            </a:extLst>
          </p:cNvPr>
          <p:cNvSpPr txBox="1"/>
          <p:nvPr/>
        </p:nvSpPr>
        <p:spPr>
          <a:xfrm>
            <a:off x="239941" y="4879772"/>
            <a:ext cx="43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4.</a:t>
            </a:r>
          </a:p>
        </p:txBody>
      </p:sp>
      <p:pic>
        <p:nvPicPr>
          <p:cNvPr id="43" name="Google Shape;209;p26">
            <a:extLst>
              <a:ext uri="{FF2B5EF4-FFF2-40B4-BE49-F238E27FC236}">
                <a16:creationId xmlns:a16="http://schemas.microsoft.com/office/drawing/2014/main" id="{2788D00E-E544-EB49-A258-C266E12392C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4601" y="4457174"/>
            <a:ext cx="1907855" cy="90105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EB6DC0F-0C53-6D4F-B023-5BD176339250}"/>
              </a:ext>
            </a:extLst>
          </p:cNvPr>
          <p:cNvSpPr txBox="1"/>
          <p:nvPr/>
        </p:nvSpPr>
        <p:spPr>
          <a:xfrm>
            <a:off x="6099100" y="4472415"/>
            <a:ext cx="589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A1"/>
                </a:solidFill>
                <a:ea typeface="BatangChe" panose="02030609000101010101" pitchFamily="49" charset="-127"/>
                <a:cs typeface="Phosphate Solid" panose="02000506050000020004" pitchFamily="2" charset="77"/>
              </a:rPr>
              <a:t>12.</a:t>
            </a:r>
          </a:p>
        </p:txBody>
      </p:sp>
      <p:pic>
        <p:nvPicPr>
          <p:cNvPr id="28" name="Google Shape;174;p1">
            <a:extLst>
              <a:ext uri="{FF2B5EF4-FFF2-40B4-BE49-F238E27FC236}">
                <a16:creationId xmlns:a16="http://schemas.microsoft.com/office/drawing/2014/main" id="{45224A9B-8AC2-5646-ABD6-C2002843A8FD}"/>
              </a:ext>
            </a:extLst>
          </p:cNvPr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071" y="3487795"/>
            <a:ext cx="718596" cy="870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23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03159" y="2921168"/>
            <a:ext cx="7392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https://ea.ieee.org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6B556-B540-47D0-BD32-CA59C8F15EF7}"/>
              </a:ext>
            </a:extLst>
          </p:cNvPr>
          <p:cNvSpPr/>
          <p:nvPr/>
        </p:nvSpPr>
        <p:spPr>
          <a:xfrm>
            <a:off x="664984" y="995275"/>
            <a:ext cx="7930376" cy="658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1F4E7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Educational Activities Website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458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73.6|48.9"/>
</p:tagLst>
</file>

<file path=ppt/theme/theme1.xml><?xml version="1.0" encoding="utf-8"?>
<a:theme xmlns:a="http://schemas.openxmlformats.org/drawingml/2006/main" name="Title Slides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11006</TotalTime>
  <Words>1279</Words>
  <Application>Microsoft Office PowerPoint</Application>
  <PresentationFormat>On-screen Show (4:3)</PresentationFormat>
  <Paragraphs>261</Paragraphs>
  <Slides>27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Arial Black</vt:lpstr>
      <vt:lpstr>Calibri</vt:lpstr>
      <vt:lpstr>Calibri-Bold</vt:lpstr>
      <vt:lpstr>Helvetica Neue</vt:lpstr>
      <vt:lpstr>Helvetica Neue Condensed</vt:lpstr>
      <vt:lpstr>Helvetica Neue Light</vt:lpstr>
      <vt:lpstr>Helvetica Neue Thin</vt:lpstr>
      <vt:lpstr>LucidaGrande</vt:lpstr>
      <vt:lpstr>Merriweather Sans</vt:lpstr>
      <vt:lpstr>Noto Sans Symbols</vt:lpstr>
      <vt:lpstr>Oswald</vt:lpstr>
      <vt:lpstr>Times New Roman</vt:lpstr>
      <vt:lpstr>Verdana</vt:lpstr>
      <vt:lpstr>Title Slides</vt:lpstr>
      <vt:lpstr>Acrobat Document</vt:lpstr>
      <vt:lpstr>R6 Focused Educational Activities Webinar  </vt:lpstr>
      <vt:lpstr>IEEE Governance Organization</vt:lpstr>
      <vt:lpstr>IEEE Governance Organization</vt:lpstr>
      <vt:lpstr>IEEE Governance Organization</vt:lpstr>
      <vt:lpstr>IEEE Governance Organization</vt:lpstr>
      <vt:lpstr>IEEE Governance Organization</vt:lpstr>
      <vt:lpstr>PowerPoint Presentation</vt:lpstr>
      <vt:lpstr>Educational Activities Priorities for 2021</vt:lpstr>
      <vt:lpstr>PowerPoint Presentation</vt:lpstr>
      <vt:lpstr>PowerPoint Presentation</vt:lpstr>
      <vt:lpstr>Student Poster Competition</vt:lpstr>
      <vt:lpstr>PowerPoint Presentation</vt:lpstr>
      <vt:lpstr>PowerPoint Presentation</vt:lpstr>
      <vt:lpstr>PowerPoint Presentation</vt:lpstr>
      <vt:lpstr>PowerPoint Presentation</vt:lpstr>
      <vt:lpstr>Call to Action  (Submit your Section Partnership activities with Internal/External OUs)</vt:lpstr>
      <vt:lpstr>PowerPoint Presentation</vt:lpstr>
      <vt:lpstr>IEEE Governance Organization</vt:lpstr>
      <vt:lpstr>Community Outreach Programs</vt:lpstr>
      <vt:lpstr>Educational Activities</vt:lpstr>
      <vt:lpstr>Engineering  Summer Camp</vt:lpstr>
      <vt:lpstr>IEEE Governance Organization</vt:lpstr>
      <vt:lpstr>PowerPoint Presentation</vt:lpstr>
      <vt:lpstr>IEEE Governance Organization</vt:lpstr>
      <vt:lpstr>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Activities</dc:title>
  <dc:creator>Mortezaie, Mostafa</dc:creator>
  <cp:lastModifiedBy>Jordanna Coyle</cp:lastModifiedBy>
  <cp:revision>236</cp:revision>
  <dcterms:modified xsi:type="dcterms:W3CDTF">2022-01-20T15:46:14Z</dcterms:modified>
</cp:coreProperties>
</file>