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6" r:id="rId2"/>
    <p:sldId id="256" r:id="rId3"/>
    <p:sldId id="257" r:id="rId4"/>
    <p:sldId id="258" r:id="rId5"/>
    <p:sldId id="341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6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38CE-B243-4C46-9FED-7C1B94FEEB4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F5769-3C0D-7245-BC61-9AF3EA87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6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63638"/>
            <a:ext cx="5586412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7" name="Google Shape;2097;p11:notes"/>
          <p:cNvSpPr txBox="1">
            <a:spLocks noGrp="1"/>
          </p:cNvSpPr>
          <p:nvPr>
            <p:ph type="body" idx="1"/>
          </p:nvPr>
        </p:nvSpPr>
        <p:spPr>
          <a:xfrm>
            <a:off x="695484" y="4480004"/>
            <a:ext cx="5563870" cy="366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First, A little context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It is important to have background on Educational Activities and what we have done over the past two years.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Prompted by a change in staff leadership at the same time new volunteer leader term started, Educational Activities was viewed from new perspectives.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Google Shape;3013;p86:notes"/>
          <p:cNvSpPr txBox="1">
            <a:spLocks noGrp="1"/>
          </p:cNvSpPr>
          <p:nvPr>
            <p:ph type="body" idx="1"/>
          </p:nvPr>
        </p:nvSpPr>
        <p:spPr>
          <a:xfrm>
            <a:off x="695484" y="4480004"/>
            <a:ext cx="5563870" cy="3665459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63638"/>
            <a:ext cx="5586412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p12:notes"/>
          <p:cNvSpPr txBox="1">
            <a:spLocks noGrp="1"/>
          </p:cNvSpPr>
          <p:nvPr>
            <p:ph type="body" idx="1"/>
          </p:nvPr>
        </p:nvSpPr>
        <p:spPr>
          <a:xfrm>
            <a:off x="695484" y="4480004"/>
            <a:ext cx="5563870" cy="3665459"/>
          </a:xfrm>
          <a:prstGeom prst="rect">
            <a:avLst/>
          </a:prstGeom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63638"/>
            <a:ext cx="5586412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gif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gif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/>
            </a:pPr>
            <a:r>
              <a:rPr lang="en-US" dirty="0">
                <a:effectLst/>
              </a:rPr>
              <a:t>Subtitle here — Delete this slide and use the next slide shown if you would like to edit the cover slide imagery.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34" y="5730941"/>
            <a:ext cx="1217065" cy="6792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AA3442-5AAB-894D-BA10-E7DE73A9D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22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A19985-6475-7240-B96E-4A3CA9EDC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0" y="6175763"/>
            <a:ext cx="12192000" cy="682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DB783D-56F4-5242-A436-0DBA45C57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84868"/>
            <a:ext cx="2438400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A45CC-A5C7-4246-B734-5CD42C633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884868"/>
            <a:ext cx="243840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DA18A-5C2E-7F4B-A891-355878F688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884868"/>
            <a:ext cx="2438400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85BEA-3D09-9C40-A8F1-1428D01D4A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884868"/>
            <a:ext cx="24384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D0B35E-6D81-7146-8F96-8F2788EE20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3600" y="88486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4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51816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2830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2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69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13684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6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17084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3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67987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2"/>
            <a:ext cx="51816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8480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6627829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2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8" y="1825625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97944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2166-8667-4565-BDC7-1355326E8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6402A-F462-4BAA-8454-95A587B8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BD738-21E1-49BD-9D90-CA3CDF50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AB62-F87F-4558-B132-04A921F69FAF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B6563-40DC-4DCD-8DB9-88804820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C6364-1036-4918-B599-92A1043A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1_Title Only 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8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8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394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88"/>
          <p:cNvSpPr txBox="1">
            <a:spLocks noGrp="1"/>
          </p:cNvSpPr>
          <p:nvPr>
            <p:ph type="sldNum" idx="12"/>
          </p:nvPr>
        </p:nvSpPr>
        <p:spPr>
          <a:xfrm>
            <a:off x="513762" y="6205392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Google Shape;20;p88"/>
          <p:cNvSpPr txBox="1">
            <a:spLocks noGrp="1"/>
          </p:cNvSpPr>
          <p:nvPr>
            <p:ph type="body" idx="2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1" i="1">
                <a:solidFill>
                  <a:srgbClr val="7F7F7F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479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Editable Imagery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8707"/>
            <a:ext cx="12192000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34" y="5730941"/>
            <a:ext cx="1217065" cy="6792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AA3442-5AAB-894D-BA10-E7DE73A9D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22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A19985-6475-7240-B96E-4A3CA9EDC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0" y="6175763"/>
            <a:ext cx="12192000" cy="682237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E103D69E-D14E-5A42-8516-13719FEF8A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877039"/>
            <a:ext cx="2438400" cy="243840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B43BCD62-12E2-2B44-A659-67926F6098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38400" y="880795"/>
            <a:ext cx="2438400" cy="243840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8">
            <a:extLst>
              <a:ext uri="{FF2B5EF4-FFF2-40B4-BE49-F238E27FC236}">
                <a16:creationId xmlns:a16="http://schemas.microsoft.com/office/drawing/2014/main" id="{2E3D47AA-83F2-E847-A4F2-A80B2038FE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76800" y="884345"/>
            <a:ext cx="2438400" cy="2438400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3D73F337-9CF8-9D4E-980C-9A956486648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315200" y="877039"/>
            <a:ext cx="2438400" cy="2438400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id="{E127B5C8-E8AE-A44A-8EE3-8F55ECC11E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753600" y="877039"/>
            <a:ext cx="2438400" cy="2438400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9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30C4D4A-ACDB-B74C-BCB3-C138E7832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A2620-05E1-B341-AB9A-0BDD1E06D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1" y="6072284"/>
            <a:ext cx="1206500" cy="3522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A07D19-CC0D-8846-B975-A56AB0E56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22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BABA45-7969-E44F-8A05-C6E8220BE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0" y="6184470"/>
            <a:ext cx="12192000" cy="6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3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8615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5127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17234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2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26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7095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6448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898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69"/>
            <a:ext cx="51816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28984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13762" y="6205392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1BB74CC3-F058-46B8-9A4F-DA3DC56BDE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1" y="6072284"/>
            <a:ext cx="1206500" cy="352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DF7189-490A-D543-B059-0D3A42C35C8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-1"/>
            <a:ext cx="12192000" cy="682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79D5F0-7758-A743-B10C-7520B4C0BD1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 flipV="1">
            <a:off x="0" y="6184470"/>
            <a:ext cx="12192000" cy="6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hyperlink" Target="https://ieeexplore.ieee.org/courses/home" TargetMode="External"/><Relationship Id="rId7" Type="http://schemas.openxmlformats.org/officeDocument/2006/relationships/hyperlink" Target="https://innovationatwork.ieee.org/" TargetMode="Externa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hyperlink" Target="https://iln.ieee.org/public/TrainingCatalog.aspx" TargetMode="Externa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eee.org/education/credentialing/index.html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ieee.org/education/accreditation.html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epics.iee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hyperlink" Target="https://teaching.ieee.org/?utm_source=ea&amp;utm_medium=2021flyer&amp;utm_campaign=tehpromo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s://hkn.ieee.org/" TargetMode="External"/><Relationship Id="rId9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tryengineeringinstitute.ieee.org/" TargetMode="External"/><Relationship Id="rId7" Type="http://schemas.openxmlformats.org/officeDocument/2006/relationships/image" Target="../media/image30.png"/><Relationship Id="rId12" Type="http://schemas.openxmlformats.org/officeDocument/2006/relationships/hyperlink" Target="https://www.ieee.org/education/awards/index.html" TargetMode="External"/><Relationship Id="rId2" Type="http://schemas.openxmlformats.org/officeDocument/2006/relationships/hyperlink" Target="https://tryengineering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hyperlink" Target="https://stemportal-tryengineering.ieee.org/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s://cricketmedia.com/tryengineeringtogether/" TargetMode="External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0" name="Google Shape;2100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9765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DBE77-E299-5D49-9315-B103342DA26B}"/>
              </a:ext>
            </a:extLst>
          </p:cNvPr>
          <p:cNvSpPr txBox="1">
            <a:spLocks/>
          </p:cNvSpPr>
          <p:nvPr/>
        </p:nvSpPr>
        <p:spPr>
          <a:xfrm>
            <a:off x="1797269" y="4348804"/>
            <a:ext cx="5346044" cy="672451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Program Overview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6C662580-5795-4CDC-95F4-66E7CF5E7BC3}"/>
              </a:ext>
            </a:extLst>
          </p:cNvPr>
          <p:cNvSpPr txBox="1"/>
          <p:nvPr/>
        </p:nvSpPr>
        <p:spPr>
          <a:xfrm>
            <a:off x="410677" y="1474237"/>
            <a:ext cx="10324757" cy="12230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b="0" spc="-10" dirty="0">
                <a:cs typeface="Formata Light"/>
              </a:rPr>
              <a:t>IEEE</a:t>
            </a:r>
            <a:r>
              <a:rPr sz="1400" b="0" spc="20" dirty="0">
                <a:cs typeface="Formata Light"/>
              </a:rPr>
              <a:t> </a:t>
            </a:r>
            <a:r>
              <a:rPr sz="1400" b="0" spc="-20" dirty="0">
                <a:cs typeface="Formata Light"/>
              </a:rPr>
              <a:t>Educational</a:t>
            </a:r>
            <a:r>
              <a:rPr sz="1400" b="0" spc="25" dirty="0">
                <a:cs typeface="Formata Light"/>
              </a:rPr>
              <a:t> </a:t>
            </a:r>
            <a:r>
              <a:rPr sz="1400" b="0" spc="-20" dirty="0">
                <a:cs typeface="Formata Light"/>
              </a:rPr>
              <a:t>Activities</a:t>
            </a:r>
            <a:r>
              <a:rPr sz="1400" b="0" spc="20" dirty="0">
                <a:cs typeface="Formata Light"/>
              </a:rPr>
              <a:t> </a:t>
            </a:r>
            <a:r>
              <a:rPr sz="1400" b="0" spc="-20" dirty="0">
                <a:cs typeface="Formata Light"/>
              </a:rPr>
              <a:t>oﬀers</a:t>
            </a:r>
            <a:r>
              <a:rPr sz="1400" b="0" spc="25" dirty="0">
                <a:cs typeface="Formata Light"/>
              </a:rPr>
              <a:t> </a:t>
            </a:r>
            <a:r>
              <a:rPr sz="1400" b="0" spc="-5" dirty="0">
                <a:cs typeface="Formata Light"/>
              </a:rPr>
              <a:t>a</a:t>
            </a:r>
            <a:r>
              <a:rPr sz="1400" b="0" spc="25" dirty="0">
                <a:cs typeface="Formata Light"/>
              </a:rPr>
              <a:t> </a:t>
            </a:r>
            <a:r>
              <a:rPr sz="1400" b="0" spc="-20" dirty="0">
                <a:cs typeface="Formata Light"/>
              </a:rPr>
              <a:t>variety</a:t>
            </a:r>
            <a:r>
              <a:rPr sz="1400" b="0" spc="20" dirty="0">
                <a:cs typeface="Formata Light"/>
              </a:rPr>
              <a:t> </a:t>
            </a:r>
            <a:r>
              <a:rPr sz="1400" b="0" spc="-15" dirty="0">
                <a:cs typeface="Formata Light"/>
              </a:rPr>
              <a:t>of</a:t>
            </a:r>
            <a:r>
              <a:rPr sz="1400" b="0" spc="25" dirty="0">
                <a:cs typeface="Formata Light"/>
              </a:rPr>
              <a:t> </a:t>
            </a:r>
            <a:r>
              <a:rPr sz="1400" b="0" spc="-15" dirty="0">
                <a:cs typeface="Formata Light"/>
              </a:rPr>
              <a:t>programs</a:t>
            </a:r>
            <a:r>
              <a:rPr sz="1400" b="0" spc="25" dirty="0">
                <a:cs typeface="Formata Light"/>
              </a:rPr>
              <a:t> </a:t>
            </a:r>
            <a:r>
              <a:rPr sz="1400" b="0" spc="-20" dirty="0">
                <a:cs typeface="Formata Light"/>
              </a:rPr>
              <a:t>to</a:t>
            </a:r>
            <a:r>
              <a:rPr lang="en-US" sz="1400" b="0" spc="-20" dirty="0">
                <a:cs typeface="Formata Light"/>
              </a:rPr>
              <a:t> </a:t>
            </a:r>
            <a:r>
              <a:rPr sz="1400" b="0" spc="-20" dirty="0">
                <a:cs typeface="Formata Light"/>
              </a:rPr>
              <a:t>meet </a:t>
            </a:r>
            <a:r>
              <a:rPr sz="1400" b="0" spc="-15" dirty="0">
                <a:cs typeface="Formata Light"/>
              </a:rPr>
              <a:t>the </a:t>
            </a:r>
            <a:r>
              <a:rPr sz="1400" b="0" spc="-20" dirty="0">
                <a:cs typeface="Formata Light"/>
              </a:rPr>
              <a:t>ever-changing landscape </a:t>
            </a:r>
            <a:r>
              <a:rPr sz="1400" b="0" spc="-15" dirty="0">
                <a:cs typeface="Formata Light"/>
              </a:rPr>
              <a:t>of </a:t>
            </a:r>
            <a:r>
              <a:rPr sz="1400" b="0" spc="-20" dirty="0">
                <a:cs typeface="Formata Light"/>
              </a:rPr>
              <a:t>engineering, computing,</a:t>
            </a:r>
            <a:r>
              <a:rPr lang="en-US" sz="1400" b="0" spc="-20" dirty="0">
                <a:cs typeface="Formata Light"/>
              </a:rPr>
              <a:t> </a:t>
            </a:r>
            <a:r>
              <a:rPr sz="1400" b="0" spc="-15" dirty="0">
                <a:cs typeface="Formata Light"/>
              </a:rPr>
              <a:t>and technology </a:t>
            </a:r>
            <a:r>
              <a:rPr sz="1400" b="0" spc="-20" dirty="0">
                <a:cs typeface="Formata Light"/>
              </a:rPr>
              <a:t>education </a:t>
            </a:r>
            <a:r>
              <a:rPr sz="1400" b="0" spc="-15" dirty="0">
                <a:cs typeface="Formata Light"/>
              </a:rPr>
              <a:t>as </a:t>
            </a:r>
            <a:r>
              <a:rPr sz="1400" b="0" spc="-20" dirty="0">
                <a:cs typeface="Formata Light"/>
              </a:rPr>
              <a:t>well </a:t>
            </a:r>
            <a:r>
              <a:rPr sz="1400" b="0" spc="-15" dirty="0">
                <a:cs typeface="Formata Light"/>
              </a:rPr>
              <a:t>as the changing </a:t>
            </a:r>
            <a:r>
              <a:rPr sz="1400" b="0" spc="-20" dirty="0">
                <a:cs typeface="Formata Light"/>
              </a:rPr>
              <a:t>needs of</a:t>
            </a:r>
            <a:r>
              <a:rPr lang="en-US" sz="1400" b="0" spc="-20" dirty="0">
                <a:cs typeface="Formata Light"/>
              </a:rPr>
              <a:t> </a:t>
            </a:r>
            <a:r>
              <a:rPr sz="1400" b="0" spc="-20" dirty="0">
                <a:cs typeface="Formata Light"/>
              </a:rPr>
              <a:t>engineering</a:t>
            </a:r>
            <a:r>
              <a:rPr sz="1400" b="0" spc="-40" dirty="0">
                <a:cs typeface="Formata Light"/>
              </a:rPr>
              <a:t> </a:t>
            </a:r>
            <a:r>
              <a:rPr sz="1400" b="0" spc="-20" dirty="0">
                <a:cs typeface="Formata Light"/>
              </a:rPr>
              <a:t>students</a:t>
            </a:r>
            <a:r>
              <a:rPr sz="1400" b="0" spc="-35" dirty="0">
                <a:cs typeface="Formata Light"/>
              </a:rPr>
              <a:t> </a:t>
            </a:r>
            <a:r>
              <a:rPr sz="1400" b="0" spc="-15" dirty="0">
                <a:cs typeface="Formata Light"/>
              </a:rPr>
              <a:t>and</a:t>
            </a:r>
            <a:r>
              <a:rPr sz="1400" b="0" spc="-35" dirty="0">
                <a:cs typeface="Formata Light"/>
              </a:rPr>
              <a:t> </a:t>
            </a:r>
            <a:r>
              <a:rPr sz="1400" b="0" spc="-20" dirty="0">
                <a:cs typeface="Formata Light"/>
              </a:rPr>
              <a:t>professionals.</a:t>
            </a:r>
            <a:endParaRPr sz="1400" dirty="0">
              <a:cs typeface="Formata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 dirty="0">
              <a:cs typeface="Formata Light"/>
            </a:endParaRPr>
          </a:p>
          <a:p>
            <a:pPr marL="21590">
              <a:lnSpc>
                <a:spcPct val="100000"/>
              </a:lnSpc>
            </a:pPr>
            <a:r>
              <a:rPr sz="2400" b="1" spc="-15" dirty="0">
                <a:solidFill>
                  <a:srgbClr val="007078"/>
                </a:solidFill>
                <a:cs typeface="Formata Medium"/>
              </a:rPr>
              <a:t>CONTINUING</a:t>
            </a:r>
            <a:r>
              <a:rPr sz="2400" b="1" spc="-40" dirty="0">
                <a:solidFill>
                  <a:srgbClr val="007078"/>
                </a:solidFill>
                <a:cs typeface="Formata Medium"/>
              </a:rPr>
              <a:t> </a:t>
            </a:r>
            <a:r>
              <a:rPr sz="2400" b="1" spc="-20" dirty="0">
                <a:solidFill>
                  <a:srgbClr val="007078"/>
                </a:solidFill>
                <a:cs typeface="Formata Medium"/>
              </a:rPr>
              <a:t>PROFESSIONAL</a:t>
            </a:r>
            <a:r>
              <a:rPr sz="2400" b="1" spc="-35" dirty="0">
                <a:solidFill>
                  <a:srgbClr val="007078"/>
                </a:solidFill>
                <a:cs typeface="Formata Medium"/>
              </a:rPr>
              <a:t> </a:t>
            </a:r>
            <a:r>
              <a:rPr sz="2400" b="1" spc="-30" dirty="0">
                <a:solidFill>
                  <a:srgbClr val="007078"/>
                </a:solidFill>
                <a:cs typeface="Formata Medium"/>
              </a:rPr>
              <a:t>EDUCATION</a:t>
            </a:r>
            <a:r>
              <a:rPr sz="2400" b="1" spc="-35" dirty="0">
                <a:solidFill>
                  <a:srgbClr val="007078"/>
                </a:solidFill>
                <a:cs typeface="Formata Medium"/>
              </a:rPr>
              <a:t> </a:t>
            </a:r>
            <a:r>
              <a:rPr sz="2400" b="1" spc="-15" dirty="0">
                <a:solidFill>
                  <a:srgbClr val="007078"/>
                </a:solidFill>
                <a:cs typeface="Formata Medium"/>
              </a:rPr>
              <a:t>PROGRAMS</a:t>
            </a:r>
            <a:endParaRPr sz="2400" b="1" dirty="0">
              <a:cs typeface="Formata Medium"/>
            </a:endParaRPr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A3EA38CD-C41B-46EA-8B90-6F0807698B4F}"/>
              </a:ext>
            </a:extLst>
          </p:cNvPr>
          <p:cNvSpPr txBox="1"/>
          <p:nvPr/>
        </p:nvSpPr>
        <p:spPr>
          <a:xfrm>
            <a:off x="410677" y="3776278"/>
            <a:ext cx="2415681" cy="15132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200" b="0" spc="-25" dirty="0">
                <a:solidFill>
                  <a:srgbClr val="002856"/>
                </a:solidFill>
                <a:cs typeface="Formata Light"/>
              </a:rPr>
              <a:t>The </a:t>
            </a:r>
            <a:r>
              <a:rPr sz="1200" b="0" u="sng" spc="-1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2"/>
              </a:rPr>
              <a:t>IEEE</a:t>
            </a:r>
            <a:r>
              <a:rPr sz="1200" b="0" u="sng" spc="-2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2"/>
              </a:rPr>
              <a:t> Learning Network </a:t>
            </a:r>
            <a:r>
              <a:rPr sz="1200" b="0" u="sng" spc="-1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2"/>
              </a:rPr>
              <a:t>(ILN)</a:t>
            </a:r>
            <a:r>
              <a:rPr sz="1200" b="0" spc="-10" dirty="0">
                <a:solidFill>
                  <a:srgbClr val="00609C"/>
                </a:solidFill>
                <a:cs typeface="Formata Light"/>
                <a:hlinkClick r:id="rId2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oﬀers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a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 single</a:t>
            </a:r>
            <a:r>
              <a:rPr lang="en-US" sz="1200" dirty="0"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online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portal for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continuing education products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from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organizational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units and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societies across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IEEE.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Educational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content available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on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this portal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includes areas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like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5G,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Autonomous 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Vehicles,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AI 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&amp;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Ethics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in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Design, Career Development,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and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more.</a:t>
            </a:r>
            <a:endParaRPr sz="1200" dirty="0">
              <a:cs typeface="Formata Light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9DDB5D01-C45A-4F44-B5BE-662A9469DF91}"/>
              </a:ext>
            </a:extLst>
          </p:cNvPr>
          <p:cNvSpPr txBox="1"/>
          <p:nvPr/>
        </p:nvSpPr>
        <p:spPr>
          <a:xfrm>
            <a:off x="3247193" y="3776278"/>
            <a:ext cx="2343156" cy="1882567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200" b="0" u="sng" spc="-1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3"/>
              </a:rPr>
              <a:t>IEEE</a:t>
            </a:r>
            <a:r>
              <a:rPr sz="1200" b="0" u="sng" spc="-2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3"/>
              </a:rPr>
              <a:t> eLearning Library</a:t>
            </a:r>
            <a:r>
              <a:rPr sz="1200" b="0" spc="-10" dirty="0">
                <a:solidFill>
                  <a:srgbClr val="00609C"/>
                </a:solidFill>
                <a:cs typeface="Formata Light"/>
                <a:hlinkClick r:id="rId3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is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 an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 online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digital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 library of</a:t>
            </a:r>
            <a:r>
              <a:rPr lang="en-US" sz="1200" dirty="0"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multi-course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programs and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individual tutorials. There are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hundreds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of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hours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 of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continuing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professional</a:t>
            </a:r>
            <a:r>
              <a:rPr lang="en-US" sz="120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education in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current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and emerging</a:t>
            </a:r>
            <a:r>
              <a:rPr lang="en-US" sz="120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technologies and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professional skills,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developed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with the 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world’s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leading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experts in their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ﬁelds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including</a:t>
            </a:r>
            <a:r>
              <a:rPr lang="en-US" sz="1200" spc="-2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collaborations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with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many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IEEE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 Societies.</a:t>
            </a:r>
            <a:endParaRPr sz="1200" dirty="0">
              <a:cs typeface="Formata Light"/>
            </a:endParaRPr>
          </a:p>
        </p:txBody>
      </p:sp>
      <p:pic>
        <p:nvPicPr>
          <p:cNvPr id="15" name="object 19">
            <a:extLst>
              <a:ext uri="{FF2B5EF4-FFF2-40B4-BE49-F238E27FC236}">
                <a16:creationId xmlns:a16="http://schemas.microsoft.com/office/drawing/2014/main" id="{27D8648B-F117-4C4D-94FA-9E8272482A4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242" y="2922487"/>
            <a:ext cx="1955575" cy="456955"/>
          </a:xfrm>
          <a:prstGeom prst="rect">
            <a:avLst/>
          </a:prstGeom>
        </p:spPr>
      </p:pic>
      <p:pic>
        <p:nvPicPr>
          <p:cNvPr id="27" name="object 57">
            <a:extLst>
              <a:ext uri="{FF2B5EF4-FFF2-40B4-BE49-F238E27FC236}">
                <a16:creationId xmlns:a16="http://schemas.microsoft.com/office/drawing/2014/main" id="{EECCB19C-1909-4993-B06C-3E583698ADC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2456" y="2969967"/>
            <a:ext cx="1943007" cy="361994"/>
          </a:xfrm>
          <a:prstGeom prst="rect">
            <a:avLst/>
          </a:prstGeom>
        </p:spPr>
      </p:pic>
      <p:sp>
        <p:nvSpPr>
          <p:cNvPr id="28" name="object 53">
            <a:extLst>
              <a:ext uri="{FF2B5EF4-FFF2-40B4-BE49-F238E27FC236}">
                <a16:creationId xmlns:a16="http://schemas.microsoft.com/office/drawing/2014/main" id="{686645E6-FD44-422E-BB4E-35A04080B030}"/>
              </a:ext>
            </a:extLst>
          </p:cNvPr>
          <p:cNvSpPr txBox="1">
            <a:spLocks/>
          </p:cNvSpPr>
          <p:nvPr/>
        </p:nvSpPr>
        <p:spPr>
          <a:xfrm>
            <a:off x="433103" y="516446"/>
            <a:ext cx="7509194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10" dirty="0">
                <a:latin typeface="+mn-lt"/>
              </a:rPr>
              <a:t>IEEE</a:t>
            </a:r>
            <a:r>
              <a:rPr lang="en-US" spc="-30" dirty="0">
                <a:latin typeface="+mn-lt"/>
              </a:rPr>
              <a:t> </a:t>
            </a:r>
            <a:r>
              <a:rPr lang="en-US" dirty="0">
                <a:latin typeface="+mn-lt"/>
              </a:rPr>
              <a:t>Educational</a:t>
            </a:r>
            <a:r>
              <a:rPr lang="en-US" spc="-30" dirty="0">
                <a:latin typeface="+mn-lt"/>
              </a:rPr>
              <a:t> </a:t>
            </a:r>
            <a:r>
              <a:rPr lang="en-US" dirty="0">
                <a:latin typeface="+mn-lt"/>
              </a:rPr>
              <a:t>Activities</a:t>
            </a:r>
            <a:r>
              <a:rPr lang="en-US" spc="-30" dirty="0">
                <a:latin typeface="+mn-lt"/>
              </a:rPr>
              <a:t> </a:t>
            </a:r>
            <a:r>
              <a:rPr lang="en-US" dirty="0">
                <a:latin typeface="+mn-lt"/>
              </a:rPr>
              <a:t>Programs</a:t>
            </a: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544D53D3-AD6D-4251-A14D-51A4E50313EF}"/>
              </a:ext>
            </a:extLst>
          </p:cNvPr>
          <p:cNvSpPr txBox="1"/>
          <p:nvPr/>
        </p:nvSpPr>
        <p:spPr>
          <a:xfrm>
            <a:off x="6011183" y="3774293"/>
            <a:ext cx="2876159" cy="1263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8610">
              <a:lnSpc>
                <a:spcPct val="113599"/>
              </a:lnSpc>
              <a:spcBef>
                <a:spcPts val="100"/>
              </a:spcBef>
            </a:pPr>
            <a:r>
              <a:rPr lang="en-US" sz="1200" b="0" spc="-10" dirty="0">
                <a:solidFill>
                  <a:srgbClr val="002856"/>
                </a:solidFill>
                <a:cs typeface="Formata Light"/>
              </a:rPr>
              <a:t>Earn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Continuing Education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Units (CEUs)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and</a:t>
            </a:r>
            <a:r>
              <a:rPr lang="en-US" sz="1200" dirty="0"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Professional Development Hours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(PDHs)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through the</a:t>
            </a:r>
            <a:r>
              <a:rPr lang="en-US" sz="120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u="sng" spc="-1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6"/>
              </a:rPr>
              <a:t>IEEE </a:t>
            </a:r>
            <a:r>
              <a:rPr sz="1200" b="0" u="sng" spc="-2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6"/>
              </a:rPr>
              <a:t>Credentialing </a:t>
            </a:r>
            <a:r>
              <a:rPr sz="1200" b="0" u="sng" spc="-1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6"/>
              </a:rPr>
              <a:t>Program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.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Individuals 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may earn certiﬁcates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by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completing select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I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EE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E</a:t>
            </a:r>
            <a:r>
              <a:rPr sz="1200" b="0" spc="-5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course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s</a:t>
            </a:r>
            <a:r>
              <a:rPr sz="1200" b="0" spc="-5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o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n</a:t>
            </a:r>
            <a:r>
              <a:rPr lang="en-US" sz="1200" spc="-5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th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e</a:t>
            </a:r>
            <a:r>
              <a:rPr sz="1200" b="0" spc="-5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I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EE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E</a:t>
            </a:r>
            <a:r>
              <a:rPr sz="1200" b="0" spc="-5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Learnin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g</a:t>
            </a:r>
            <a:r>
              <a:rPr sz="1200" b="0" spc="-5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Network.</a:t>
            </a:r>
            <a:endParaRPr sz="1200" dirty="0">
              <a:cs typeface="Formata Light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4F623B14-AA6C-4C1F-A7E3-695913C8234C}"/>
              </a:ext>
            </a:extLst>
          </p:cNvPr>
          <p:cNvSpPr txBox="1"/>
          <p:nvPr/>
        </p:nvSpPr>
        <p:spPr>
          <a:xfrm>
            <a:off x="9133367" y="3776227"/>
            <a:ext cx="2545037" cy="2105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915">
              <a:lnSpc>
                <a:spcPct val="113700"/>
              </a:lnSpc>
              <a:spcBef>
                <a:spcPts val="100"/>
              </a:spcBef>
            </a:pPr>
            <a:r>
              <a:rPr sz="1200" b="0" u="sng" spc="-1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7"/>
              </a:rPr>
              <a:t>IEEE </a:t>
            </a:r>
            <a:r>
              <a:rPr sz="1200" b="0" u="sng" spc="-2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7"/>
              </a:rPr>
              <a:t>Innovation </a:t>
            </a:r>
            <a:r>
              <a:rPr sz="1200" b="0" u="sng" spc="-1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7"/>
              </a:rPr>
              <a:t>at </a:t>
            </a:r>
            <a:r>
              <a:rPr sz="1200" b="0" u="sng" spc="-2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7"/>
              </a:rPr>
              <a:t>Work</a:t>
            </a:r>
            <a:r>
              <a:rPr sz="1200" b="0" spc="-25" dirty="0">
                <a:solidFill>
                  <a:srgbClr val="00609C"/>
                </a:solidFill>
                <a:cs typeface="Formata Light"/>
                <a:hlinkClick r:id="rId7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is 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a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high-impact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digital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media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channel, which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oﬀers webinars,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course</a:t>
            </a:r>
            <a:r>
              <a:rPr lang="en-US" sz="120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announcements,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and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resources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to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our</a:t>
            </a:r>
            <a:r>
              <a:rPr lang="en-US" sz="1200" spc="-2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global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engineering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audience.</a:t>
            </a:r>
            <a:r>
              <a:rPr lang="en-US" sz="1200" dirty="0"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Featuring</a:t>
            </a:r>
            <a:r>
              <a:rPr lang="en-US" sz="120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the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latest headlines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in emerging</a:t>
            </a:r>
            <a:r>
              <a:rPr lang="en-US" sz="120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technologies,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education,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and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training</a:t>
            </a:r>
            <a:r>
              <a:rPr lang="en-US" sz="120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for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technical professionals, Innovation</a:t>
            </a:r>
            <a:r>
              <a:rPr lang="en-US" sz="120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at 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Work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 provides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professionals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 the</a:t>
            </a:r>
            <a:r>
              <a:rPr lang="en-US" sz="120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information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they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need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to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succeed.</a:t>
            </a:r>
            <a:endParaRPr sz="1200" dirty="0">
              <a:cs typeface="Formata Light"/>
            </a:endParaRPr>
          </a:p>
        </p:txBody>
      </p:sp>
      <p:grpSp>
        <p:nvGrpSpPr>
          <p:cNvPr id="31" name="object 20">
            <a:extLst>
              <a:ext uri="{FF2B5EF4-FFF2-40B4-BE49-F238E27FC236}">
                <a16:creationId xmlns:a16="http://schemas.microsoft.com/office/drawing/2014/main" id="{99CF6C01-81CD-4FFF-A544-47D207AFC374}"/>
              </a:ext>
            </a:extLst>
          </p:cNvPr>
          <p:cNvGrpSpPr/>
          <p:nvPr/>
        </p:nvGrpSpPr>
        <p:grpSpPr>
          <a:xfrm>
            <a:off x="9230942" y="2851747"/>
            <a:ext cx="2120265" cy="462915"/>
            <a:chOff x="4536667" y="6620291"/>
            <a:chExt cx="2120265" cy="462915"/>
          </a:xfrm>
        </p:grpSpPr>
        <p:sp>
          <p:nvSpPr>
            <p:cNvPr id="32" name="object 21">
              <a:extLst>
                <a:ext uri="{FF2B5EF4-FFF2-40B4-BE49-F238E27FC236}">
                  <a16:creationId xmlns:a16="http://schemas.microsoft.com/office/drawing/2014/main" id="{4F927895-B424-462D-BABB-7905E4E7CC02}"/>
                </a:ext>
              </a:extLst>
            </p:cNvPr>
            <p:cNvSpPr/>
            <p:nvPr/>
          </p:nvSpPr>
          <p:spPr>
            <a:xfrm>
              <a:off x="4708096" y="6724338"/>
              <a:ext cx="50165" cy="174625"/>
            </a:xfrm>
            <a:custGeom>
              <a:avLst/>
              <a:gdLst/>
              <a:ahLst/>
              <a:cxnLst/>
              <a:rect l="l" t="t" r="r" b="b"/>
              <a:pathLst>
                <a:path w="50164" h="174625">
                  <a:moveTo>
                    <a:pt x="48387" y="0"/>
                  </a:moveTo>
                  <a:lnTo>
                    <a:pt x="42738" y="216"/>
                  </a:lnTo>
                  <a:lnTo>
                    <a:pt x="26659" y="655"/>
                  </a:lnTo>
                  <a:lnTo>
                    <a:pt x="19253" y="736"/>
                  </a:lnTo>
                  <a:lnTo>
                    <a:pt x="1295" y="736"/>
                  </a:lnTo>
                  <a:lnTo>
                    <a:pt x="0" y="2209"/>
                  </a:lnTo>
                  <a:lnTo>
                    <a:pt x="1243" y="23535"/>
                  </a:lnTo>
                  <a:lnTo>
                    <a:pt x="1949" y="44907"/>
                  </a:lnTo>
                  <a:lnTo>
                    <a:pt x="2264" y="66278"/>
                  </a:lnTo>
                  <a:lnTo>
                    <a:pt x="2243" y="121766"/>
                  </a:lnTo>
                  <a:lnTo>
                    <a:pt x="1979" y="138747"/>
                  </a:lnTo>
                  <a:lnTo>
                    <a:pt x="1570" y="155728"/>
                  </a:lnTo>
                  <a:lnTo>
                    <a:pt x="1041" y="172758"/>
                  </a:lnTo>
                  <a:lnTo>
                    <a:pt x="2336" y="174231"/>
                  </a:lnTo>
                  <a:lnTo>
                    <a:pt x="22364" y="173494"/>
                  </a:lnTo>
                  <a:lnTo>
                    <a:pt x="48653" y="173494"/>
                  </a:lnTo>
                  <a:lnTo>
                    <a:pt x="49949" y="172021"/>
                  </a:lnTo>
                  <a:lnTo>
                    <a:pt x="49118" y="154730"/>
                  </a:lnTo>
                  <a:lnTo>
                    <a:pt x="48555" y="137369"/>
                  </a:lnTo>
                  <a:lnTo>
                    <a:pt x="48267" y="121766"/>
                  </a:lnTo>
                  <a:lnTo>
                    <a:pt x="48145" y="104736"/>
                  </a:lnTo>
                  <a:lnTo>
                    <a:pt x="48226" y="77205"/>
                  </a:lnTo>
                  <a:lnTo>
                    <a:pt x="48490" y="51909"/>
                  </a:lnTo>
                  <a:lnTo>
                    <a:pt x="48899" y="26658"/>
                  </a:lnTo>
                  <a:lnTo>
                    <a:pt x="49428" y="1473"/>
                  </a:lnTo>
                  <a:lnTo>
                    <a:pt x="48387" y="0"/>
                  </a:lnTo>
                  <a:close/>
                </a:path>
              </a:pathLst>
            </a:custGeom>
            <a:solidFill>
              <a:srgbClr val="005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22">
              <a:extLst>
                <a:ext uri="{FF2B5EF4-FFF2-40B4-BE49-F238E27FC236}">
                  <a16:creationId xmlns:a16="http://schemas.microsoft.com/office/drawing/2014/main" id="{1E0C8E66-2189-4022-89D9-9AF9248A68A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95522" y="6724588"/>
              <a:ext cx="120205" cy="173736"/>
            </a:xfrm>
            <a:prstGeom prst="rect">
              <a:avLst/>
            </a:prstGeom>
          </p:spPr>
        </p:pic>
        <p:pic>
          <p:nvPicPr>
            <p:cNvPr id="34" name="object 23">
              <a:extLst>
                <a:ext uri="{FF2B5EF4-FFF2-40B4-BE49-F238E27FC236}">
                  <a16:creationId xmlns:a16="http://schemas.microsoft.com/office/drawing/2014/main" id="{E28026AD-9FE4-45E4-9C58-BFDDBAB890B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1760" y="6724588"/>
              <a:ext cx="120205" cy="173736"/>
            </a:xfrm>
            <a:prstGeom prst="rect">
              <a:avLst/>
            </a:prstGeom>
          </p:spPr>
        </p:pic>
        <p:pic>
          <p:nvPicPr>
            <p:cNvPr id="35" name="object 24">
              <a:extLst>
                <a:ext uri="{FF2B5EF4-FFF2-40B4-BE49-F238E27FC236}">
                  <a16:creationId xmlns:a16="http://schemas.microsoft.com/office/drawing/2014/main" id="{909D70AB-637D-49A0-8C7F-E2BAE8AD0B9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87997" y="6724588"/>
              <a:ext cx="120205" cy="173736"/>
            </a:xfrm>
            <a:prstGeom prst="rect">
              <a:avLst/>
            </a:prstGeom>
          </p:spPr>
        </p:pic>
        <p:pic>
          <p:nvPicPr>
            <p:cNvPr id="36" name="object 25">
              <a:extLst>
                <a:ext uri="{FF2B5EF4-FFF2-40B4-BE49-F238E27FC236}">
                  <a16:creationId xmlns:a16="http://schemas.microsoft.com/office/drawing/2014/main" id="{9F080FC2-A63A-4EC1-B5FF-325A0E2B468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36667" y="6640611"/>
              <a:ext cx="1945775" cy="442120"/>
            </a:xfrm>
            <a:prstGeom prst="rect">
              <a:avLst/>
            </a:prstGeom>
          </p:spPr>
        </p:pic>
        <p:sp>
          <p:nvSpPr>
            <p:cNvPr id="37" name="object 26">
              <a:extLst>
                <a:ext uri="{FF2B5EF4-FFF2-40B4-BE49-F238E27FC236}">
                  <a16:creationId xmlns:a16="http://schemas.microsoft.com/office/drawing/2014/main" id="{055F34A8-1EDF-41FF-94C6-B8F4D0C5E3BF}"/>
                </a:ext>
              </a:extLst>
            </p:cNvPr>
            <p:cNvSpPr/>
            <p:nvPr/>
          </p:nvSpPr>
          <p:spPr>
            <a:xfrm>
              <a:off x="4536656" y="6620293"/>
              <a:ext cx="2120265" cy="393700"/>
            </a:xfrm>
            <a:custGeom>
              <a:avLst/>
              <a:gdLst/>
              <a:ahLst/>
              <a:cxnLst/>
              <a:rect l="l" t="t" r="r" b="b"/>
              <a:pathLst>
                <a:path w="2120265" h="393700">
                  <a:moveTo>
                    <a:pt x="2120125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2100122" y="20320"/>
                  </a:lnTo>
                  <a:lnTo>
                    <a:pt x="2100122" y="374650"/>
                  </a:lnTo>
                  <a:lnTo>
                    <a:pt x="1956117" y="374650"/>
                  </a:lnTo>
                  <a:lnTo>
                    <a:pt x="1956117" y="393700"/>
                  </a:lnTo>
                  <a:lnTo>
                    <a:pt x="2120125" y="393700"/>
                  </a:lnTo>
                  <a:lnTo>
                    <a:pt x="2120125" y="374650"/>
                  </a:lnTo>
                  <a:lnTo>
                    <a:pt x="2120125" y="20320"/>
                  </a:lnTo>
                  <a:lnTo>
                    <a:pt x="2120125" y="0"/>
                  </a:lnTo>
                  <a:close/>
                </a:path>
              </a:pathLst>
            </a:custGeom>
            <a:solidFill>
              <a:srgbClr val="005F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2">
            <a:extLst>
              <a:ext uri="{FF2B5EF4-FFF2-40B4-BE49-F238E27FC236}">
                <a16:creationId xmlns:a16="http://schemas.microsoft.com/office/drawing/2014/main" id="{BBDA5F8E-D911-4CDD-B292-54F6FAE6AF97}"/>
              </a:ext>
            </a:extLst>
          </p:cNvPr>
          <p:cNvGrpSpPr/>
          <p:nvPr/>
        </p:nvGrpSpPr>
        <p:grpSpPr>
          <a:xfrm>
            <a:off x="6831543" y="3312335"/>
            <a:ext cx="1423670" cy="130810"/>
            <a:chOff x="1692139" y="6955324"/>
            <a:chExt cx="1423670" cy="130810"/>
          </a:xfrm>
        </p:grpSpPr>
        <p:pic>
          <p:nvPicPr>
            <p:cNvPr id="41" name="object 43">
              <a:extLst>
                <a:ext uri="{FF2B5EF4-FFF2-40B4-BE49-F238E27FC236}">
                  <a16:creationId xmlns:a16="http://schemas.microsoft.com/office/drawing/2014/main" id="{57BF1FAF-499C-4660-B576-620D58637B7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2139" y="6957296"/>
              <a:ext cx="86537" cy="126796"/>
            </a:xfrm>
            <a:prstGeom prst="rect">
              <a:avLst/>
            </a:prstGeom>
          </p:spPr>
        </p:pic>
        <p:pic>
          <p:nvPicPr>
            <p:cNvPr id="42" name="object 44">
              <a:extLst>
                <a:ext uri="{FF2B5EF4-FFF2-40B4-BE49-F238E27FC236}">
                  <a16:creationId xmlns:a16="http://schemas.microsoft.com/office/drawing/2014/main" id="{3EB79C96-9242-4698-A8C7-2C334287E9C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14981" y="6957462"/>
              <a:ext cx="93852" cy="126809"/>
            </a:xfrm>
            <a:prstGeom prst="rect">
              <a:avLst/>
            </a:prstGeom>
          </p:spPr>
        </p:pic>
        <p:pic>
          <p:nvPicPr>
            <p:cNvPr id="43" name="object 45">
              <a:extLst>
                <a:ext uri="{FF2B5EF4-FFF2-40B4-BE49-F238E27FC236}">
                  <a16:creationId xmlns:a16="http://schemas.microsoft.com/office/drawing/2014/main" id="{1EF054F9-D78C-4051-BBC8-A3DA43EB691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78843" y="6955324"/>
              <a:ext cx="96697" cy="130556"/>
            </a:xfrm>
            <a:prstGeom prst="rect">
              <a:avLst/>
            </a:prstGeom>
          </p:spPr>
        </p:pic>
        <p:pic>
          <p:nvPicPr>
            <p:cNvPr id="44" name="object 46">
              <a:extLst>
                <a:ext uri="{FF2B5EF4-FFF2-40B4-BE49-F238E27FC236}">
                  <a16:creationId xmlns:a16="http://schemas.microsoft.com/office/drawing/2014/main" id="{A2656FA2-5168-42A7-BEC8-BEC83E1C983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38893" y="6955330"/>
              <a:ext cx="104682" cy="130543"/>
            </a:xfrm>
            <a:prstGeom prst="rect">
              <a:avLst/>
            </a:prstGeom>
          </p:spPr>
        </p:pic>
        <p:pic>
          <p:nvPicPr>
            <p:cNvPr id="45" name="object 47">
              <a:extLst>
                <a:ext uri="{FF2B5EF4-FFF2-40B4-BE49-F238E27FC236}">
                  <a16:creationId xmlns:a16="http://schemas.microsoft.com/office/drawing/2014/main" id="{BF051CAC-F376-46C7-A2A6-DDCC85CF1F05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18077" y="6957462"/>
              <a:ext cx="93840" cy="126809"/>
            </a:xfrm>
            <a:prstGeom prst="rect">
              <a:avLst/>
            </a:prstGeom>
          </p:spPr>
        </p:pic>
        <p:pic>
          <p:nvPicPr>
            <p:cNvPr id="46" name="object 48">
              <a:extLst>
                <a:ext uri="{FF2B5EF4-FFF2-40B4-BE49-F238E27FC236}">
                  <a16:creationId xmlns:a16="http://schemas.microsoft.com/office/drawing/2014/main" id="{EBD73AAF-F65C-4C50-ABA5-53C692F9F23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38785" y="6957291"/>
              <a:ext cx="111302" cy="126796"/>
            </a:xfrm>
            <a:prstGeom prst="rect">
              <a:avLst/>
            </a:prstGeom>
          </p:spPr>
        </p:pic>
        <p:pic>
          <p:nvPicPr>
            <p:cNvPr id="47" name="object 49">
              <a:extLst>
                <a:ext uri="{FF2B5EF4-FFF2-40B4-BE49-F238E27FC236}">
                  <a16:creationId xmlns:a16="http://schemas.microsoft.com/office/drawing/2014/main" id="{6FB1DA2A-A016-460D-976C-7D7A40EA5048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78387" y="6957286"/>
              <a:ext cx="134442" cy="126809"/>
            </a:xfrm>
            <a:prstGeom prst="rect">
              <a:avLst/>
            </a:prstGeom>
          </p:spPr>
        </p:pic>
        <p:sp>
          <p:nvSpPr>
            <p:cNvPr id="48" name="object 50">
              <a:extLst>
                <a:ext uri="{FF2B5EF4-FFF2-40B4-BE49-F238E27FC236}">
                  <a16:creationId xmlns:a16="http://schemas.microsoft.com/office/drawing/2014/main" id="{61A3DA95-67F0-4A29-B80D-F5FF33751622}"/>
                </a:ext>
              </a:extLst>
            </p:cNvPr>
            <p:cNvSpPr/>
            <p:nvPr/>
          </p:nvSpPr>
          <p:spPr>
            <a:xfrm>
              <a:off x="2639989" y="7024416"/>
              <a:ext cx="475615" cy="0"/>
            </a:xfrm>
            <a:custGeom>
              <a:avLst/>
              <a:gdLst/>
              <a:ahLst/>
              <a:cxnLst/>
              <a:rect l="l" t="t" r="r" b="b"/>
              <a:pathLst>
                <a:path w="475614">
                  <a:moveTo>
                    <a:pt x="0" y="0"/>
                  </a:moveTo>
                  <a:lnTo>
                    <a:pt x="475310" y="0"/>
                  </a:lnTo>
                </a:path>
              </a:pathLst>
            </a:custGeom>
            <a:ln w="7010">
              <a:solidFill>
                <a:srgbClr val="949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51">
            <a:extLst>
              <a:ext uri="{FF2B5EF4-FFF2-40B4-BE49-F238E27FC236}">
                <a16:creationId xmlns:a16="http://schemas.microsoft.com/office/drawing/2014/main" id="{3AE715BB-032A-449B-B98E-CB49D16830BE}"/>
              </a:ext>
            </a:extLst>
          </p:cNvPr>
          <p:cNvSpPr/>
          <p:nvPr/>
        </p:nvSpPr>
        <p:spPr>
          <a:xfrm>
            <a:off x="6306053" y="3381426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0" y="0"/>
                </a:moveTo>
                <a:lnTo>
                  <a:pt x="475310" y="0"/>
                </a:lnTo>
              </a:path>
            </a:pathLst>
          </a:custGeom>
          <a:ln w="7010">
            <a:solidFill>
              <a:srgbClr val="949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2">
            <a:extLst>
              <a:ext uri="{FF2B5EF4-FFF2-40B4-BE49-F238E27FC236}">
                <a16:creationId xmlns:a16="http://schemas.microsoft.com/office/drawing/2014/main" id="{19A3A33B-F80B-47C7-8782-FC453BD23643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289394" y="2807219"/>
            <a:ext cx="1987595" cy="43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0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98A9990B-9A26-466D-9FC6-77AC07A009BB}"/>
              </a:ext>
            </a:extLst>
          </p:cNvPr>
          <p:cNvSpPr txBox="1"/>
          <p:nvPr/>
        </p:nvSpPr>
        <p:spPr>
          <a:xfrm>
            <a:off x="476399" y="2140149"/>
            <a:ext cx="2718598" cy="1997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3520">
              <a:lnSpc>
                <a:spcPct val="108300"/>
              </a:lnSpc>
              <a:spcBef>
                <a:spcPts val="100"/>
              </a:spcBef>
            </a:pPr>
            <a:r>
              <a:rPr sz="1200" b="0" u="sng" spc="-1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2"/>
              </a:rPr>
              <a:t>EPICS in IEEE</a:t>
            </a:r>
            <a:r>
              <a:rPr sz="1200" b="0" spc="-10" dirty="0">
                <a:solidFill>
                  <a:srgbClr val="00609C"/>
                </a:solidFill>
                <a:cs typeface="Formata Light"/>
                <a:hlinkClick r:id="rId2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empowers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students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to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work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with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local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service organizations to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apply technical knowledge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to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implement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solutions</a:t>
            </a:r>
            <a:r>
              <a:rPr lang="en-US" sz="1200" dirty="0"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for 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a</a:t>
            </a:r>
            <a:r>
              <a:rPr lang="en-US" sz="1200" b="0" spc="-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community’s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unique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challenges.</a:t>
            </a:r>
            <a:r>
              <a:rPr sz="1200" b="0" spc="6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EPICS</a:t>
            </a:r>
            <a:r>
              <a:rPr sz="1200" b="0" spc="6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in</a:t>
            </a:r>
            <a:r>
              <a:rPr sz="1200" b="0" spc="6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IEEE</a:t>
            </a:r>
            <a:r>
              <a:rPr lang="en-US" sz="1200" b="0" spc="-1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not</a:t>
            </a:r>
            <a:r>
              <a:rPr sz="1200" b="0" spc="-4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only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assists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communities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in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achieving their speciﬁc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regional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community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improvement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goals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but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also</a:t>
            </a:r>
            <a:r>
              <a:rPr lang="en-US" sz="1200" dirty="0"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encourages</a:t>
            </a:r>
            <a:r>
              <a:rPr sz="1200" b="0" spc="-4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students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to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pursue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engineering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for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community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improvement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as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a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career.</a:t>
            </a:r>
            <a:endParaRPr sz="1200" dirty="0">
              <a:cs typeface="Formata Light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B27ECA5-9964-4594-8455-84A5544E4C78}"/>
              </a:ext>
            </a:extLst>
          </p:cNvPr>
          <p:cNvSpPr txBox="1"/>
          <p:nvPr/>
        </p:nvSpPr>
        <p:spPr>
          <a:xfrm>
            <a:off x="3194997" y="2140149"/>
            <a:ext cx="2252952" cy="2396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170">
              <a:lnSpc>
                <a:spcPct val="108300"/>
              </a:lnSpc>
              <a:spcBef>
                <a:spcPts val="100"/>
              </a:spcBef>
            </a:pPr>
            <a:r>
              <a:rPr sz="1200" b="0" u="sng" spc="-3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3"/>
              </a:rPr>
              <a:t>A</a:t>
            </a:r>
            <a:r>
              <a:rPr sz="1200" b="0" u="sng" spc="-1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3"/>
              </a:rPr>
              <a:t>B</a:t>
            </a:r>
            <a:r>
              <a:rPr sz="1200" b="0" u="sng" spc="-5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3"/>
              </a:rPr>
              <a:t>E</a:t>
            </a:r>
            <a:r>
              <a:rPr sz="1200" b="0" u="sng" spc="-1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3"/>
              </a:rPr>
              <a:t>T</a:t>
            </a:r>
            <a:r>
              <a:rPr sz="1200" b="0" spc="-10" dirty="0">
                <a:solidFill>
                  <a:srgbClr val="00609C"/>
                </a:solidFill>
                <a:cs typeface="Formata Light"/>
                <a:hlinkClick r:id="rId3"/>
              </a:rPr>
              <a:t> 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i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s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a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nonproﬁt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,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non-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governmenta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l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organization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tha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t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accredit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s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colleg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e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and universit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y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pro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g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ram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s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i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n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applied</a:t>
            </a:r>
            <a:r>
              <a:rPr lang="en-US" sz="1200" dirty="0">
                <a:cs typeface="Formata Light"/>
              </a:rPr>
              <a:t> 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an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d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natura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l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science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,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computing, en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g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ineering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,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an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d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en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g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ineering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technolo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g</a:t>
            </a:r>
            <a:r>
              <a:rPr sz="1200" b="0" spc="-70" dirty="0">
                <a:solidFill>
                  <a:srgbClr val="002856"/>
                </a:solidFill>
                <a:cs typeface="Formata Light"/>
              </a:rPr>
              <a:t>y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.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I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EE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E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5" dirty="0">
                <a:solidFill>
                  <a:srgbClr val="002856"/>
                </a:solidFill>
                <a:cs typeface="Formata Light"/>
              </a:rPr>
              <a:t>i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s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th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e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largest membe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r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societ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y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wit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h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A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B</a:t>
            </a:r>
            <a:r>
              <a:rPr sz="1200" b="0" spc="-55" dirty="0">
                <a:solidFill>
                  <a:srgbClr val="002856"/>
                </a:solidFill>
                <a:cs typeface="Formata Light"/>
              </a:rPr>
              <a:t>E</a:t>
            </a:r>
            <a:r>
              <a:rPr sz="1200" b="0" spc="-110" dirty="0">
                <a:solidFill>
                  <a:srgbClr val="002856"/>
                </a:solidFill>
                <a:cs typeface="Formata Light"/>
              </a:rPr>
              <a:t>T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.</a:t>
            </a:r>
            <a:r>
              <a:rPr lang="en-US" sz="1200" b="0" spc="-1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60" dirty="0">
                <a:solidFill>
                  <a:srgbClr val="002856"/>
                </a:solidFill>
                <a:cs typeface="Formata Light"/>
              </a:rPr>
              <a:t>W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orkin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g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withi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n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A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B</a:t>
            </a:r>
            <a:r>
              <a:rPr sz="1200" b="0" spc="-55" dirty="0">
                <a:solidFill>
                  <a:srgbClr val="002856"/>
                </a:solidFill>
                <a:cs typeface="Formata Light"/>
              </a:rPr>
              <a:t>E</a:t>
            </a:r>
            <a:r>
              <a:rPr sz="1200" b="0" spc="-110" dirty="0">
                <a:solidFill>
                  <a:srgbClr val="002856"/>
                </a:solidFill>
                <a:cs typeface="Formata Light"/>
              </a:rPr>
              <a:t>T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,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I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EEE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Educationa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l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Activitie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s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oversees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th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e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accreditatio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n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o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f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mor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e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than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80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0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en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g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ineering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,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computing, an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d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technolo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gy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pro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g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ram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s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in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I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EEE</a:t>
            </a:r>
            <a:r>
              <a:rPr sz="1200" b="0" spc="-125" dirty="0">
                <a:solidFill>
                  <a:srgbClr val="002856"/>
                </a:solidFill>
                <a:cs typeface="Formata Light"/>
              </a:rPr>
              <a:t>’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s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ﬁelds.</a:t>
            </a:r>
            <a:endParaRPr sz="1200" dirty="0">
              <a:cs typeface="Formata Light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5BBFD07-F2D1-40B9-B7B4-D0BE1A47BF92}"/>
              </a:ext>
            </a:extLst>
          </p:cNvPr>
          <p:cNvSpPr txBox="1"/>
          <p:nvPr/>
        </p:nvSpPr>
        <p:spPr>
          <a:xfrm>
            <a:off x="5809055" y="2135132"/>
            <a:ext cx="2865162" cy="24094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b="0" u="sng" spc="-1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4"/>
              </a:rPr>
              <a:t>IEEE-Eta </a:t>
            </a:r>
            <a:r>
              <a:rPr sz="1200" b="0" u="sng" spc="-1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4"/>
              </a:rPr>
              <a:t>Kappa </a:t>
            </a:r>
            <a:r>
              <a:rPr sz="1200" b="0" u="sng" spc="-1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4"/>
              </a:rPr>
              <a:t>Nu</a:t>
            </a:r>
            <a:r>
              <a:rPr sz="1200" b="0" spc="-10" dirty="0">
                <a:solidFill>
                  <a:srgbClr val="00609C"/>
                </a:solidFill>
                <a:cs typeface="Formata Light"/>
                <a:hlinkClick r:id="rId4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(also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known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as IEEE-HKN) is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the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honor society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of IEEE.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It promotes excellence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in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the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profession and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in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education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with ideals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of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scholarship,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character,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and attitude.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IEEE-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HKN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primarily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serves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university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students and secondarily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serves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alumni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members.</a:t>
            </a:r>
            <a:endParaRPr lang="en-US" sz="1200" b="0" spc="-15" dirty="0">
              <a:solidFill>
                <a:srgbClr val="002856"/>
              </a:solidFill>
              <a:cs typeface="Formata Light"/>
            </a:endParaRPr>
          </a:p>
          <a:p>
            <a:pPr marL="12700" marR="5080">
              <a:lnSpc>
                <a:spcPct val="108300"/>
              </a:lnSpc>
              <a:spcBef>
                <a:spcPts val="100"/>
              </a:spcBef>
            </a:pPr>
            <a:endParaRPr sz="1200" dirty="0">
              <a:cs typeface="Formata Light"/>
            </a:endParaRPr>
          </a:p>
          <a:p>
            <a:pPr marL="12700" marR="90170">
              <a:lnSpc>
                <a:spcPct val="108300"/>
              </a:lnSpc>
            </a:pPr>
            <a:r>
              <a:rPr sz="1200" b="0" spc="-20" dirty="0">
                <a:solidFill>
                  <a:srgbClr val="002856"/>
                </a:solidFill>
                <a:cs typeface="Formata Light"/>
              </a:rPr>
              <a:t>The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honor society activities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include student leadership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development,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mentoring</a:t>
            </a:r>
            <a:r>
              <a:rPr sz="1200" b="0" spc="-4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and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tutoring, community service,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and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chapter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development.</a:t>
            </a:r>
            <a:endParaRPr sz="1200" dirty="0">
              <a:cs typeface="Formata Light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33A9CA1A-9E8A-4B6D-BAE6-FA8DD1D5259B}"/>
              </a:ext>
            </a:extLst>
          </p:cNvPr>
          <p:cNvSpPr txBox="1"/>
          <p:nvPr/>
        </p:nvSpPr>
        <p:spPr>
          <a:xfrm>
            <a:off x="8914514" y="2131282"/>
            <a:ext cx="2801087" cy="139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b="0" spc="-20" dirty="0">
                <a:solidFill>
                  <a:srgbClr val="002856"/>
                </a:solidFill>
                <a:cs typeface="Formata Light"/>
              </a:rPr>
              <a:t>The </a:t>
            </a:r>
            <a:r>
              <a:rPr sz="1200" b="0" u="sng" spc="-2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5"/>
              </a:rPr>
              <a:t>Teaching </a:t>
            </a:r>
            <a:r>
              <a:rPr sz="1200" b="0" u="sng" spc="-1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5"/>
              </a:rPr>
              <a:t>Excellence Hub</a:t>
            </a:r>
            <a:r>
              <a:rPr lang="en-US" sz="1200" b="0" u="sng" spc="-1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is </a:t>
            </a:r>
            <a:r>
              <a:rPr sz="1200" b="0" spc="-5" dirty="0">
                <a:solidFill>
                  <a:srgbClr val="002856"/>
                </a:solidFill>
                <a:cs typeface="Formata Light"/>
              </a:rPr>
              <a:t>a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resource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for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university- level educators who are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teaching engineering,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computer science, and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technology courses online or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in-person. </a:t>
            </a:r>
            <a:r>
              <a:rPr sz="1200" b="0" spc="-20" dirty="0">
                <a:solidFill>
                  <a:srgbClr val="002856"/>
                </a:solidFill>
                <a:cs typeface="Formata Light"/>
              </a:rPr>
              <a:t>The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website oﬀers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tools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they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can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use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0" dirty="0">
                <a:solidFill>
                  <a:srgbClr val="002856"/>
                </a:solidFill>
                <a:cs typeface="Formata Light"/>
              </a:rPr>
              <a:t>to</a:t>
            </a:r>
            <a:r>
              <a:rPr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improve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their curriculum, manage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student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teams,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and</a:t>
            </a:r>
            <a:r>
              <a:rPr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sz="1200" b="0" spc="-15" dirty="0">
                <a:solidFill>
                  <a:srgbClr val="002856"/>
                </a:solidFill>
                <a:cs typeface="Formata Light"/>
              </a:rPr>
              <a:t>more.</a:t>
            </a:r>
            <a:endParaRPr sz="1200" dirty="0">
              <a:cs typeface="Formata Light"/>
            </a:endParaRP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9CDA4B2D-31EB-4182-9498-DBAAA6F51C4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6818" y="1630019"/>
            <a:ext cx="1416179" cy="286536"/>
          </a:xfrm>
          <a:prstGeom prst="rect">
            <a:avLst/>
          </a:prstGeom>
        </p:spPr>
      </p:pic>
      <p:grpSp>
        <p:nvGrpSpPr>
          <p:cNvPr id="8" name="object 9">
            <a:extLst>
              <a:ext uri="{FF2B5EF4-FFF2-40B4-BE49-F238E27FC236}">
                <a16:creationId xmlns:a16="http://schemas.microsoft.com/office/drawing/2014/main" id="{F1DA4ABC-C23F-42DA-9A11-98DE2C6A7DAD}"/>
              </a:ext>
            </a:extLst>
          </p:cNvPr>
          <p:cNvGrpSpPr/>
          <p:nvPr/>
        </p:nvGrpSpPr>
        <p:grpSpPr>
          <a:xfrm>
            <a:off x="6283208" y="1449043"/>
            <a:ext cx="475615" cy="338455"/>
            <a:chOff x="3893581" y="730205"/>
            <a:chExt cx="475615" cy="338455"/>
          </a:xfrm>
        </p:grpSpPr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EA428EBA-2719-4819-9915-AFE60E9934B8}"/>
                </a:ext>
              </a:extLst>
            </p:cNvPr>
            <p:cNvSpPr/>
            <p:nvPr/>
          </p:nvSpPr>
          <p:spPr>
            <a:xfrm>
              <a:off x="3893578" y="730211"/>
              <a:ext cx="475615" cy="338455"/>
            </a:xfrm>
            <a:custGeom>
              <a:avLst/>
              <a:gdLst/>
              <a:ahLst/>
              <a:cxnLst/>
              <a:rect l="l" t="t" r="r" b="b"/>
              <a:pathLst>
                <a:path w="475614" h="338455">
                  <a:moveTo>
                    <a:pt x="205638" y="197396"/>
                  </a:moveTo>
                  <a:lnTo>
                    <a:pt x="205320" y="188328"/>
                  </a:lnTo>
                  <a:lnTo>
                    <a:pt x="205422" y="149783"/>
                  </a:lnTo>
                  <a:lnTo>
                    <a:pt x="205562" y="141909"/>
                  </a:lnTo>
                  <a:lnTo>
                    <a:pt x="205168" y="141427"/>
                  </a:lnTo>
                  <a:lnTo>
                    <a:pt x="195059" y="141668"/>
                  </a:lnTo>
                  <a:lnTo>
                    <a:pt x="189153" y="141668"/>
                  </a:lnTo>
                  <a:lnTo>
                    <a:pt x="188760" y="142062"/>
                  </a:lnTo>
                  <a:lnTo>
                    <a:pt x="189077" y="154012"/>
                  </a:lnTo>
                  <a:lnTo>
                    <a:pt x="189077" y="161886"/>
                  </a:lnTo>
                  <a:lnTo>
                    <a:pt x="184061" y="162052"/>
                  </a:lnTo>
                  <a:lnTo>
                    <a:pt x="179616" y="162052"/>
                  </a:lnTo>
                  <a:lnTo>
                    <a:pt x="178727" y="161975"/>
                  </a:lnTo>
                  <a:lnTo>
                    <a:pt x="178803" y="141909"/>
                  </a:lnTo>
                  <a:lnTo>
                    <a:pt x="178409" y="141427"/>
                  </a:lnTo>
                  <a:lnTo>
                    <a:pt x="171881" y="141668"/>
                  </a:lnTo>
                  <a:lnTo>
                    <a:pt x="162483" y="141668"/>
                  </a:lnTo>
                  <a:lnTo>
                    <a:pt x="162013" y="142062"/>
                  </a:lnTo>
                  <a:lnTo>
                    <a:pt x="162407" y="151460"/>
                  </a:lnTo>
                  <a:lnTo>
                    <a:pt x="162369" y="182511"/>
                  </a:lnTo>
                  <a:lnTo>
                    <a:pt x="162090" y="197637"/>
                  </a:lnTo>
                  <a:lnTo>
                    <a:pt x="162560" y="198107"/>
                  </a:lnTo>
                  <a:lnTo>
                    <a:pt x="172516" y="197878"/>
                  </a:lnTo>
                  <a:lnTo>
                    <a:pt x="178409" y="197878"/>
                  </a:lnTo>
                  <a:lnTo>
                    <a:pt x="178892" y="197396"/>
                  </a:lnTo>
                  <a:lnTo>
                    <a:pt x="178892" y="192303"/>
                  </a:lnTo>
                  <a:lnTo>
                    <a:pt x="178650" y="183299"/>
                  </a:lnTo>
                  <a:lnTo>
                    <a:pt x="178650" y="174155"/>
                  </a:lnTo>
                  <a:lnTo>
                    <a:pt x="182308" y="173913"/>
                  </a:lnTo>
                  <a:lnTo>
                    <a:pt x="187337" y="173913"/>
                  </a:lnTo>
                  <a:lnTo>
                    <a:pt x="189001" y="173990"/>
                  </a:lnTo>
                  <a:lnTo>
                    <a:pt x="189077" y="187693"/>
                  </a:lnTo>
                  <a:lnTo>
                    <a:pt x="188836" y="197637"/>
                  </a:lnTo>
                  <a:lnTo>
                    <a:pt x="189318" y="198107"/>
                  </a:lnTo>
                  <a:lnTo>
                    <a:pt x="196329" y="197878"/>
                  </a:lnTo>
                  <a:lnTo>
                    <a:pt x="205168" y="197878"/>
                  </a:lnTo>
                  <a:lnTo>
                    <a:pt x="205638" y="197396"/>
                  </a:lnTo>
                  <a:close/>
                </a:path>
                <a:path w="475614" h="338455">
                  <a:moveTo>
                    <a:pt x="262001" y="197002"/>
                  </a:moveTo>
                  <a:lnTo>
                    <a:pt x="255943" y="184988"/>
                  </a:lnTo>
                  <a:lnTo>
                    <a:pt x="246240" y="164757"/>
                  </a:lnTo>
                  <a:lnTo>
                    <a:pt x="256349" y="148196"/>
                  </a:lnTo>
                  <a:lnTo>
                    <a:pt x="258102" y="145656"/>
                  </a:lnTo>
                  <a:lnTo>
                    <a:pt x="260413" y="141909"/>
                  </a:lnTo>
                  <a:lnTo>
                    <a:pt x="260261" y="141427"/>
                  </a:lnTo>
                  <a:lnTo>
                    <a:pt x="250863" y="141668"/>
                  </a:lnTo>
                  <a:lnTo>
                    <a:pt x="245364" y="141668"/>
                  </a:lnTo>
                  <a:lnTo>
                    <a:pt x="244817" y="142062"/>
                  </a:lnTo>
                  <a:lnTo>
                    <a:pt x="243776" y="144691"/>
                  </a:lnTo>
                  <a:lnTo>
                    <a:pt x="232702" y="165950"/>
                  </a:lnTo>
                  <a:lnTo>
                    <a:pt x="232943" y="157035"/>
                  </a:lnTo>
                  <a:lnTo>
                    <a:pt x="232943" y="150825"/>
                  </a:lnTo>
                  <a:lnTo>
                    <a:pt x="233108" y="141909"/>
                  </a:lnTo>
                  <a:lnTo>
                    <a:pt x="232702" y="141427"/>
                  </a:lnTo>
                  <a:lnTo>
                    <a:pt x="225780" y="141668"/>
                  </a:lnTo>
                  <a:lnTo>
                    <a:pt x="217017" y="141668"/>
                  </a:lnTo>
                  <a:lnTo>
                    <a:pt x="216623" y="142062"/>
                  </a:lnTo>
                  <a:lnTo>
                    <a:pt x="216992" y="150075"/>
                  </a:lnTo>
                  <a:lnTo>
                    <a:pt x="217170" y="157467"/>
                  </a:lnTo>
                  <a:lnTo>
                    <a:pt x="217258" y="182029"/>
                  </a:lnTo>
                  <a:lnTo>
                    <a:pt x="216865" y="197637"/>
                  </a:lnTo>
                  <a:lnTo>
                    <a:pt x="217347" y="198107"/>
                  </a:lnTo>
                  <a:lnTo>
                    <a:pt x="223710" y="197802"/>
                  </a:lnTo>
                  <a:lnTo>
                    <a:pt x="232867" y="197878"/>
                  </a:lnTo>
                  <a:lnTo>
                    <a:pt x="233337" y="197396"/>
                  </a:lnTo>
                  <a:lnTo>
                    <a:pt x="232879" y="184416"/>
                  </a:lnTo>
                  <a:lnTo>
                    <a:pt x="232791" y="171450"/>
                  </a:lnTo>
                  <a:lnTo>
                    <a:pt x="237350" y="181698"/>
                  </a:lnTo>
                  <a:lnTo>
                    <a:pt x="240258" y="188633"/>
                  </a:lnTo>
                  <a:lnTo>
                    <a:pt x="243852" y="197726"/>
                  </a:lnTo>
                  <a:lnTo>
                    <a:pt x="244411" y="198196"/>
                  </a:lnTo>
                  <a:lnTo>
                    <a:pt x="250863" y="198043"/>
                  </a:lnTo>
                  <a:lnTo>
                    <a:pt x="261759" y="197485"/>
                  </a:lnTo>
                  <a:lnTo>
                    <a:pt x="262001" y="197002"/>
                  </a:lnTo>
                  <a:close/>
                </a:path>
                <a:path w="475614" h="338455">
                  <a:moveTo>
                    <a:pt x="419468" y="169164"/>
                  </a:moveTo>
                  <a:lnTo>
                    <a:pt x="419011" y="168846"/>
                  </a:lnTo>
                  <a:lnTo>
                    <a:pt x="419011" y="169164"/>
                  </a:lnTo>
                  <a:lnTo>
                    <a:pt x="255765" y="285407"/>
                  </a:lnTo>
                  <a:lnTo>
                    <a:pt x="255765" y="267055"/>
                  </a:lnTo>
                  <a:lnTo>
                    <a:pt x="253771" y="262610"/>
                  </a:lnTo>
                  <a:lnTo>
                    <a:pt x="247332" y="256171"/>
                  </a:lnTo>
                  <a:lnTo>
                    <a:pt x="243471" y="254444"/>
                  </a:lnTo>
                  <a:lnTo>
                    <a:pt x="242887" y="254177"/>
                  </a:lnTo>
                  <a:lnTo>
                    <a:pt x="228168" y="254177"/>
                  </a:lnTo>
                  <a:lnTo>
                    <a:pt x="220205" y="262140"/>
                  </a:lnTo>
                  <a:lnTo>
                    <a:pt x="220205" y="286042"/>
                  </a:lnTo>
                  <a:lnTo>
                    <a:pt x="56083" y="169164"/>
                  </a:lnTo>
                  <a:lnTo>
                    <a:pt x="220205" y="52273"/>
                  </a:lnTo>
                  <a:lnTo>
                    <a:pt x="220205" y="74663"/>
                  </a:lnTo>
                  <a:lnTo>
                    <a:pt x="228168" y="82626"/>
                  </a:lnTo>
                  <a:lnTo>
                    <a:pt x="247802" y="82626"/>
                  </a:lnTo>
                  <a:lnTo>
                    <a:pt x="248056" y="82372"/>
                  </a:lnTo>
                  <a:lnTo>
                    <a:pt x="255765" y="74663"/>
                  </a:lnTo>
                  <a:lnTo>
                    <a:pt x="255765" y="52908"/>
                  </a:lnTo>
                  <a:lnTo>
                    <a:pt x="419011" y="169164"/>
                  </a:lnTo>
                  <a:lnTo>
                    <a:pt x="419011" y="168846"/>
                  </a:lnTo>
                  <a:lnTo>
                    <a:pt x="256209" y="52908"/>
                  </a:lnTo>
                  <a:lnTo>
                    <a:pt x="255498" y="52400"/>
                  </a:lnTo>
                  <a:lnTo>
                    <a:pt x="255498" y="74498"/>
                  </a:lnTo>
                  <a:lnTo>
                    <a:pt x="247650" y="82372"/>
                  </a:lnTo>
                  <a:lnTo>
                    <a:pt x="228333" y="82372"/>
                  </a:lnTo>
                  <a:lnTo>
                    <a:pt x="220472" y="74498"/>
                  </a:lnTo>
                  <a:lnTo>
                    <a:pt x="220472" y="52273"/>
                  </a:lnTo>
                  <a:lnTo>
                    <a:pt x="220472" y="51765"/>
                  </a:lnTo>
                  <a:lnTo>
                    <a:pt x="55626" y="169164"/>
                  </a:lnTo>
                  <a:lnTo>
                    <a:pt x="220472" y="286550"/>
                  </a:lnTo>
                  <a:lnTo>
                    <a:pt x="220472" y="286042"/>
                  </a:lnTo>
                  <a:lnTo>
                    <a:pt x="220472" y="262293"/>
                  </a:lnTo>
                  <a:lnTo>
                    <a:pt x="228333" y="254444"/>
                  </a:lnTo>
                  <a:lnTo>
                    <a:pt x="242658" y="254444"/>
                  </a:lnTo>
                  <a:lnTo>
                    <a:pt x="247053" y="256260"/>
                  </a:lnTo>
                  <a:lnTo>
                    <a:pt x="253682" y="262890"/>
                  </a:lnTo>
                  <a:lnTo>
                    <a:pt x="255397" y="267055"/>
                  </a:lnTo>
                  <a:lnTo>
                    <a:pt x="255498" y="285915"/>
                  </a:lnTo>
                  <a:lnTo>
                    <a:pt x="256209" y="285407"/>
                  </a:lnTo>
                  <a:lnTo>
                    <a:pt x="419468" y="169164"/>
                  </a:lnTo>
                  <a:close/>
                </a:path>
                <a:path w="475614" h="338455">
                  <a:moveTo>
                    <a:pt x="475081" y="169164"/>
                  </a:moveTo>
                  <a:lnTo>
                    <a:pt x="434771" y="140462"/>
                  </a:lnTo>
                  <a:lnTo>
                    <a:pt x="434771" y="169164"/>
                  </a:lnTo>
                  <a:lnTo>
                    <a:pt x="237540" y="309613"/>
                  </a:lnTo>
                  <a:lnTo>
                    <a:pt x="40309" y="169164"/>
                  </a:lnTo>
                  <a:lnTo>
                    <a:pt x="237540" y="28702"/>
                  </a:lnTo>
                  <a:lnTo>
                    <a:pt x="434771" y="169164"/>
                  </a:lnTo>
                  <a:lnTo>
                    <a:pt x="434771" y="140462"/>
                  </a:lnTo>
                  <a:lnTo>
                    <a:pt x="277837" y="28702"/>
                  </a:lnTo>
                  <a:lnTo>
                    <a:pt x="237540" y="0"/>
                  </a:lnTo>
                  <a:lnTo>
                    <a:pt x="0" y="169164"/>
                  </a:lnTo>
                  <a:lnTo>
                    <a:pt x="237540" y="338328"/>
                  </a:lnTo>
                  <a:lnTo>
                    <a:pt x="277863" y="309613"/>
                  </a:lnTo>
                  <a:lnTo>
                    <a:pt x="475081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id="{D2D538B4-C481-4A70-A7F3-DC783495D08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8518" y="836510"/>
              <a:ext cx="225216" cy="119049"/>
            </a:xfrm>
            <a:prstGeom prst="rect">
              <a:avLst/>
            </a:prstGeom>
          </p:spPr>
        </p:pic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40FCB926-D457-4E0C-8C69-304F1D8BF034}"/>
                </a:ext>
              </a:extLst>
            </p:cNvPr>
            <p:cNvSpPr/>
            <p:nvPr/>
          </p:nvSpPr>
          <p:spPr>
            <a:xfrm>
              <a:off x="3950106" y="782990"/>
              <a:ext cx="362585" cy="233045"/>
            </a:xfrm>
            <a:custGeom>
              <a:avLst/>
              <a:gdLst/>
              <a:ahLst/>
              <a:cxnLst/>
              <a:rect l="l" t="t" r="r" b="b"/>
              <a:pathLst>
                <a:path w="362585" h="233044">
                  <a:moveTo>
                    <a:pt x="163423" y="0"/>
                  </a:moveTo>
                  <a:lnTo>
                    <a:pt x="0" y="116382"/>
                  </a:lnTo>
                  <a:lnTo>
                    <a:pt x="163423" y="232752"/>
                  </a:lnTo>
                  <a:lnTo>
                    <a:pt x="163423" y="219176"/>
                  </a:lnTo>
                  <a:lnTo>
                    <a:pt x="164843" y="212163"/>
                  </a:lnTo>
                  <a:lnTo>
                    <a:pt x="168711" y="206430"/>
                  </a:lnTo>
                  <a:lnTo>
                    <a:pt x="174444" y="202562"/>
                  </a:lnTo>
                  <a:lnTo>
                    <a:pt x="181457" y="201142"/>
                  </a:lnTo>
                  <a:lnTo>
                    <a:pt x="243005" y="201142"/>
                  </a:lnTo>
                  <a:lnTo>
                    <a:pt x="282778" y="172821"/>
                  </a:lnTo>
                  <a:lnTo>
                    <a:pt x="181013" y="172821"/>
                  </a:lnTo>
                  <a:lnTo>
                    <a:pt x="137124" y="168115"/>
                  </a:lnTo>
                  <a:lnTo>
                    <a:pt x="101244" y="155290"/>
                  </a:lnTo>
                  <a:lnTo>
                    <a:pt x="77032" y="136286"/>
                  </a:lnTo>
                  <a:lnTo>
                    <a:pt x="68148" y="113042"/>
                  </a:lnTo>
                  <a:lnTo>
                    <a:pt x="77032" y="89791"/>
                  </a:lnTo>
                  <a:lnTo>
                    <a:pt x="101244" y="70783"/>
                  </a:lnTo>
                  <a:lnTo>
                    <a:pt x="137124" y="57957"/>
                  </a:lnTo>
                  <a:lnTo>
                    <a:pt x="181013" y="53251"/>
                  </a:lnTo>
                  <a:lnTo>
                    <a:pt x="273388" y="53251"/>
                  </a:lnTo>
                  <a:lnTo>
                    <a:pt x="240878" y="30098"/>
                  </a:lnTo>
                  <a:lnTo>
                    <a:pt x="181457" y="30098"/>
                  </a:lnTo>
                  <a:lnTo>
                    <a:pt x="163423" y="12064"/>
                  </a:lnTo>
                  <a:lnTo>
                    <a:pt x="163423" y="0"/>
                  </a:lnTo>
                  <a:close/>
                </a:path>
                <a:path w="362585" h="233044">
                  <a:moveTo>
                    <a:pt x="243005" y="201142"/>
                  </a:moveTo>
                  <a:lnTo>
                    <a:pt x="186270" y="201142"/>
                  </a:lnTo>
                  <a:lnTo>
                    <a:pt x="190804" y="203009"/>
                  </a:lnTo>
                  <a:lnTo>
                    <a:pt x="197624" y="209829"/>
                  </a:lnTo>
                  <a:lnTo>
                    <a:pt x="199504" y="214363"/>
                  </a:lnTo>
                  <a:lnTo>
                    <a:pt x="199504" y="232117"/>
                  </a:lnTo>
                  <a:lnTo>
                    <a:pt x="243005" y="201142"/>
                  </a:lnTo>
                  <a:close/>
                </a:path>
                <a:path w="362585" h="233044">
                  <a:moveTo>
                    <a:pt x="273388" y="53251"/>
                  </a:moveTo>
                  <a:lnTo>
                    <a:pt x="181013" y="53251"/>
                  </a:lnTo>
                  <a:lnTo>
                    <a:pt x="224908" y="57957"/>
                  </a:lnTo>
                  <a:lnTo>
                    <a:pt x="260792" y="70783"/>
                  </a:lnTo>
                  <a:lnTo>
                    <a:pt x="285006" y="89791"/>
                  </a:lnTo>
                  <a:lnTo>
                    <a:pt x="293890" y="113042"/>
                  </a:lnTo>
                  <a:lnTo>
                    <a:pt x="285006" y="136286"/>
                  </a:lnTo>
                  <a:lnTo>
                    <a:pt x="260792" y="155290"/>
                  </a:lnTo>
                  <a:lnTo>
                    <a:pt x="224908" y="168115"/>
                  </a:lnTo>
                  <a:lnTo>
                    <a:pt x="181013" y="172821"/>
                  </a:lnTo>
                  <a:lnTo>
                    <a:pt x="282778" y="172821"/>
                  </a:lnTo>
                  <a:lnTo>
                    <a:pt x="362038" y="116382"/>
                  </a:lnTo>
                  <a:lnTo>
                    <a:pt x="273388" y="53251"/>
                  </a:lnTo>
                  <a:close/>
                </a:path>
                <a:path w="362585" h="233044">
                  <a:moveTo>
                    <a:pt x="199504" y="634"/>
                  </a:moveTo>
                  <a:lnTo>
                    <a:pt x="199504" y="12064"/>
                  </a:lnTo>
                  <a:lnTo>
                    <a:pt x="198082" y="19077"/>
                  </a:lnTo>
                  <a:lnTo>
                    <a:pt x="194209" y="24811"/>
                  </a:lnTo>
                  <a:lnTo>
                    <a:pt x="188472" y="28679"/>
                  </a:lnTo>
                  <a:lnTo>
                    <a:pt x="181457" y="30098"/>
                  </a:lnTo>
                  <a:lnTo>
                    <a:pt x="240878" y="30098"/>
                  </a:lnTo>
                  <a:lnTo>
                    <a:pt x="199504" y="6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12" name="object 13">
            <a:extLst>
              <a:ext uri="{FF2B5EF4-FFF2-40B4-BE49-F238E27FC236}">
                <a16:creationId xmlns:a16="http://schemas.microsoft.com/office/drawing/2014/main" id="{C95ABD29-7A52-4922-8FE0-D993FBBD58B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29147" y="1575911"/>
            <a:ext cx="976245" cy="108215"/>
          </a:xfrm>
          <a:prstGeom prst="rect">
            <a:avLst/>
          </a:prstGeom>
        </p:spPr>
      </p:pic>
      <p:pic>
        <p:nvPicPr>
          <p:cNvPr id="13" name="object 17">
            <a:extLst>
              <a:ext uri="{FF2B5EF4-FFF2-40B4-BE49-F238E27FC236}">
                <a16:creationId xmlns:a16="http://schemas.microsoft.com/office/drawing/2014/main" id="{5817A923-1955-4B24-BB87-6EFE290154B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99986" y="1483563"/>
            <a:ext cx="436647" cy="448558"/>
          </a:xfrm>
          <a:prstGeom prst="rect">
            <a:avLst/>
          </a:prstGeom>
        </p:spPr>
      </p:pic>
      <p:sp>
        <p:nvSpPr>
          <p:cNvPr id="26" name="object 53">
            <a:extLst>
              <a:ext uri="{FF2B5EF4-FFF2-40B4-BE49-F238E27FC236}">
                <a16:creationId xmlns:a16="http://schemas.microsoft.com/office/drawing/2014/main" id="{4E667D58-69AB-45FE-82CA-C55CDA9207EA}"/>
              </a:ext>
            </a:extLst>
          </p:cNvPr>
          <p:cNvSpPr txBox="1">
            <a:spLocks/>
          </p:cNvSpPr>
          <p:nvPr/>
        </p:nvSpPr>
        <p:spPr>
          <a:xfrm>
            <a:off x="476399" y="542294"/>
            <a:ext cx="1010781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1590">
              <a:lnSpc>
                <a:spcPct val="100000"/>
              </a:lnSpc>
            </a:pPr>
            <a:r>
              <a:rPr lang="en-US" sz="2400" b="1" spc="-15" dirty="0">
                <a:solidFill>
                  <a:srgbClr val="007078"/>
                </a:solidFill>
                <a:latin typeface="+mn-lt"/>
                <a:cs typeface="Formata Medium"/>
              </a:rPr>
              <a:t>UNIVERSITY </a:t>
            </a:r>
            <a:r>
              <a:rPr lang="en-US" sz="2400" b="1" spc="-30" dirty="0">
                <a:solidFill>
                  <a:srgbClr val="007078"/>
                </a:solidFill>
                <a:latin typeface="+mn-lt"/>
                <a:cs typeface="Formata Medium"/>
              </a:rPr>
              <a:t>EDUCATION</a:t>
            </a:r>
            <a:r>
              <a:rPr lang="en-US" sz="2400" b="1" spc="-35" dirty="0">
                <a:solidFill>
                  <a:srgbClr val="007078"/>
                </a:solidFill>
                <a:latin typeface="+mn-lt"/>
                <a:cs typeface="Formata Medium"/>
              </a:rPr>
              <a:t> </a:t>
            </a:r>
            <a:r>
              <a:rPr lang="en-US" sz="2400" b="1" spc="-15" dirty="0">
                <a:solidFill>
                  <a:srgbClr val="007078"/>
                </a:solidFill>
                <a:latin typeface="+mn-lt"/>
                <a:cs typeface="Formata Medium"/>
              </a:rPr>
              <a:t>PROGRAMS</a:t>
            </a:r>
            <a:endParaRPr lang="en-US" sz="2400" b="1" dirty="0">
              <a:latin typeface="+mn-lt"/>
              <a:cs typeface="Formata Medium"/>
            </a:endParaRPr>
          </a:p>
        </p:txBody>
      </p:sp>
      <p:pic>
        <p:nvPicPr>
          <p:cNvPr id="27" name="object 24">
            <a:extLst>
              <a:ext uri="{FF2B5EF4-FFF2-40B4-BE49-F238E27FC236}">
                <a16:creationId xmlns:a16="http://schemas.microsoft.com/office/drawing/2014/main" id="{8F731AB4-267B-41E4-81B9-E00699FD3E9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57848" y="1438816"/>
            <a:ext cx="1572763" cy="38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0">
            <a:extLst>
              <a:ext uri="{FF2B5EF4-FFF2-40B4-BE49-F238E27FC236}">
                <a16:creationId xmlns:a16="http://schemas.microsoft.com/office/drawing/2014/main" id="{E10D4E18-9BBC-4E32-8912-C7061A6F27E2}"/>
              </a:ext>
            </a:extLst>
          </p:cNvPr>
          <p:cNvSpPr txBox="1"/>
          <p:nvPr/>
        </p:nvSpPr>
        <p:spPr>
          <a:xfrm>
            <a:off x="477057" y="1978054"/>
            <a:ext cx="2618481" cy="262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08300"/>
              </a:lnSpc>
              <a:spcBef>
                <a:spcPts val="100"/>
              </a:spcBef>
            </a:pPr>
            <a:r>
              <a:rPr sz="1200" b="0" u="sng" spc="-2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ea typeface="Kigelia" panose="020B0502040204020203" pitchFamily="34" charset="0"/>
                <a:cs typeface="Kigelia" panose="020B0502040204020203" pitchFamily="34" charset="0"/>
                <a:hlinkClick r:id="rId2"/>
              </a:rPr>
              <a:t>IEEE</a:t>
            </a:r>
            <a:r>
              <a:rPr sz="1200" b="0" u="sng" spc="-2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ea typeface="Kigelia" panose="020B0502040204020203" pitchFamily="34" charset="0"/>
                <a:cs typeface="Kigelia" panose="020B0502040204020203" pitchFamily="34" charset="0"/>
                <a:hlinkClick r:id="rId2"/>
              </a:rPr>
              <a:t> </a:t>
            </a:r>
            <a:r>
              <a:rPr sz="1200" b="0" u="sng" spc="-3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ea typeface="Kigelia" panose="020B0502040204020203" pitchFamily="34" charset="0"/>
                <a:cs typeface="Kigelia" panose="020B0502040204020203" pitchFamily="34" charset="0"/>
                <a:hlinkClick r:id="rId2"/>
              </a:rPr>
              <a:t>TryEngineering</a:t>
            </a:r>
            <a:r>
              <a:rPr sz="1200" b="0" spc="-20" dirty="0">
                <a:solidFill>
                  <a:srgbClr val="00609C"/>
                </a:solidFill>
                <a:ea typeface="Kigelia" panose="020B0502040204020203" pitchFamily="34" charset="0"/>
                <a:cs typeface="Kigelia" panose="020B0502040204020203" pitchFamily="34" charset="0"/>
                <a:hlinkClick r:id="rId2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provides online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information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on</a:t>
            </a:r>
            <a:r>
              <a:rPr lang="en-US"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engineering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careers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with</a:t>
            </a:r>
            <a:r>
              <a:rPr lang="en-US"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interactive</a:t>
            </a:r>
            <a:r>
              <a:rPr sz="1200" b="0" spc="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activities</a:t>
            </a:r>
            <a:r>
              <a:rPr sz="1200" b="0" spc="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intended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for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parents,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teachers,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school counselors, 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and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pre-university</a:t>
            </a:r>
            <a:r>
              <a:rPr lang="en-US"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students.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These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resources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are</a:t>
            </a:r>
            <a:r>
              <a:rPr lang="en-US"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free 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and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available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to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the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public.</a:t>
            </a:r>
            <a:endParaRPr lang="en-US" sz="1200" spc="-20" dirty="0">
              <a:solidFill>
                <a:srgbClr val="002856"/>
              </a:solidFill>
              <a:ea typeface="Kigelia" panose="020B0502040204020203" pitchFamily="34" charset="0"/>
              <a:cs typeface="Kigelia" panose="020B0502040204020203" pitchFamily="34" charset="0"/>
            </a:endParaRPr>
          </a:p>
          <a:p>
            <a:pPr marL="12700" marR="7620">
              <a:lnSpc>
                <a:spcPct val="108300"/>
              </a:lnSpc>
              <a:spcBef>
                <a:spcPts val="100"/>
              </a:spcBef>
            </a:pPr>
            <a:endParaRPr lang="en-US" sz="1200" b="0" spc="-20" dirty="0">
              <a:solidFill>
                <a:srgbClr val="002856"/>
              </a:solidFill>
              <a:ea typeface="Kigelia" panose="020B0502040204020203" pitchFamily="34" charset="0"/>
              <a:cs typeface="Kigelia" panose="020B0502040204020203" pitchFamily="34" charset="0"/>
            </a:endParaRPr>
          </a:p>
          <a:p>
            <a:pPr marL="12700" marR="7620">
              <a:lnSpc>
                <a:spcPct val="108300"/>
              </a:lnSpc>
              <a:spcBef>
                <a:spcPts val="100"/>
              </a:spcBef>
            </a:pP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IEEE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30" dirty="0" err="1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TryEngineering</a:t>
            </a:r>
            <a:r>
              <a:rPr lang="en-US" sz="1200" spc="229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oﬀers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over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130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lesson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plans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and</a:t>
            </a:r>
            <a:r>
              <a:rPr lang="en-US"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online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resources,</a:t>
            </a:r>
            <a:r>
              <a:rPr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including</a:t>
            </a:r>
            <a:r>
              <a:rPr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the</a:t>
            </a:r>
            <a:endParaRPr sz="1200" dirty="0">
              <a:ea typeface="Kigelia" panose="020B0502040204020203" pitchFamily="34" charset="0"/>
              <a:cs typeface="Kigelia" panose="020B0502040204020203" pitchFamily="34" charset="0"/>
            </a:endParaRPr>
          </a:p>
          <a:p>
            <a:pPr marL="12700" marR="5080">
              <a:lnSpc>
                <a:spcPct val="108300"/>
              </a:lnSpc>
            </a:pP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Engineering Lesson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Plan </a:t>
            </a:r>
            <a:r>
              <a:rPr sz="1200" b="0" spc="-3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Toolkit</a:t>
            </a:r>
            <a:r>
              <a:rPr lang="en-US" sz="1200" b="0" spc="-3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to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help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volunteers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conduct</a:t>
            </a:r>
            <a:r>
              <a:rPr lang="en-US"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teacher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and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student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workshops</a:t>
            </a:r>
            <a:r>
              <a:rPr lang="en-US"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with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TryEngineering</a:t>
            </a:r>
            <a:endParaRPr sz="1200" dirty="0">
              <a:ea typeface="Kigelia" panose="020B0502040204020203" pitchFamily="34" charset="0"/>
              <a:cs typeface="Kigelia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lesson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plans.</a:t>
            </a:r>
            <a:endParaRPr sz="1200" dirty="0">
              <a:ea typeface="Kigelia" panose="020B0502040204020203" pitchFamily="34" charset="0"/>
              <a:cs typeface="Kigelia" panose="020B0502040204020203" pitchFamily="34" charset="0"/>
            </a:endParaRPr>
          </a:p>
        </p:txBody>
      </p:sp>
      <p:sp>
        <p:nvSpPr>
          <p:cNvPr id="11" name="object 31">
            <a:extLst>
              <a:ext uri="{FF2B5EF4-FFF2-40B4-BE49-F238E27FC236}">
                <a16:creationId xmlns:a16="http://schemas.microsoft.com/office/drawing/2014/main" id="{8A00721F-F5EA-45D5-B8F1-58378C0327AC}"/>
              </a:ext>
            </a:extLst>
          </p:cNvPr>
          <p:cNvSpPr txBox="1"/>
          <p:nvPr/>
        </p:nvSpPr>
        <p:spPr>
          <a:xfrm>
            <a:off x="3473210" y="1978054"/>
            <a:ext cx="2618481" cy="2403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b="0" u="sng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ea typeface="Kigelia" panose="020B0502040204020203" pitchFamily="34" charset="0"/>
                <a:cs typeface="Kigelia" panose="020B0502040204020203" pitchFamily="34" charset="0"/>
                <a:hlinkClick r:id="rId3"/>
              </a:rPr>
              <a:t>IEEE </a:t>
            </a:r>
            <a:r>
              <a:rPr sz="1200" b="0" u="sng" spc="-1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ea typeface="Kigelia" panose="020B0502040204020203" pitchFamily="34" charset="0"/>
                <a:cs typeface="Kigelia" panose="020B0502040204020203" pitchFamily="34" charset="0"/>
                <a:hlinkClick r:id="rId3"/>
              </a:rPr>
              <a:t>TryEngineering </a:t>
            </a:r>
            <a:r>
              <a:rPr sz="1200" b="0" u="sng" spc="-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ea typeface="Kigelia" panose="020B0502040204020203" pitchFamily="34" charset="0"/>
                <a:cs typeface="Kigelia" panose="020B0502040204020203" pitchFamily="34" charset="0"/>
                <a:hlinkClick r:id="rId3"/>
              </a:rPr>
              <a:t>Summer Institute</a:t>
            </a:r>
            <a:r>
              <a:rPr sz="1200" b="0" spc="-5" dirty="0">
                <a:solidFill>
                  <a:srgbClr val="00609C"/>
                </a:solidFill>
                <a:ea typeface="Kigelia" panose="020B0502040204020203" pitchFamily="34" charset="0"/>
                <a:cs typeface="Kigelia" panose="020B0502040204020203" pitchFamily="34" charset="0"/>
                <a:hlinkClick r:id="rId3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was created to introduce</a:t>
            </a:r>
            <a:r>
              <a:rPr sz="1200" b="0" spc="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rising</a:t>
            </a:r>
            <a:r>
              <a:rPr sz="1200" b="0" spc="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8th-12th</a:t>
            </a:r>
            <a:r>
              <a:rPr lang="en-US"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grade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students to the exciting</a:t>
            </a:r>
            <a:r>
              <a:rPr lang="en-US"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ﬁelds of engineering and </a:t>
            </a:r>
            <a:r>
              <a:rPr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technology. 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The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immersive two-week</a:t>
            </a:r>
            <a:r>
              <a:rPr sz="1200" b="0" spc="5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overnight</a:t>
            </a:r>
            <a:r>
              <a:rPr sz="1200" b="0" spc="5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program</a:t>
            </a:r>
            <a:r>
              <a:rPr lang="en-US"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is designed to provide</a:t>
            </a:r>
            <a:r>
              <a:rPr lang="en-US"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students an engineering</a:t>
            </a:r>
            <a:r>
              <a:rPr lang="en-US"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foundation.</a:t>
            </a:r>
            <a:r>
              <a:rPr lang="en-US" sz="1200" spc="28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These</a:t>
            </a:r>
            <a:r>
              <a:rPr lang="en-US"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experiences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can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help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students</a:t>
            </a:r>
            <a:r>
              <a:rPr lang="en-US"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develop </a:t>
            </a:r>
            <a:r>
              <a:rPr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STEM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skills, build</a:t>
            </a:r>
            <a:r>
              <a:rPr lang="en-US"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conﬁdence, and unlock their</a:t>
            </a:r>
            <a:r>
              <a:rPr lang="en-US"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potential for future academic</a:t>
            </a:r>
            <a:r>
              <a:rPr lang="en-US"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and</a:t>
            </a:r>
            <a:r>
              <a:rPr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career</a:t>
            </a:r>
            <a:r>
              <a:rPr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paths</a:t>
            </a:r>
            <a:endParaRPr sz="1200" dirty="0">
              <a:ea typeface="Kigelia" panose="020B0502040204020203" pitchFamily="34" charset="0"/>
              <a:cs typeface="Kigelia" panose="020B05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in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engineering.</a:t>
            </a:r>
            <a:endParaRPr sz="1200" dirty="0">
              <a:ea typeface="Kigelia" panose="020B0502040204020203" pitchFamily="34" charset="0"/>
              <a:cs typeface="Kigelia" panose="020B0502040204020203" pitchFamily="34" charset="0"/>
            </a:endParaRPr>
          </a:p>
        </p:txBody>
      </p:sp>
      <p:sp>
        <p:nvSpPr>
          <p:cNvPr id="12" name="object 32">
            <a:extLst>
              <a:ext uri="{FF2B5EF4-FFF2-40B4-BE49-F238E27FC236}">
                <a16:creationId xmlns:a16="http://schemas.microsoft.com/office/drawing/2014/main" id="{4201B716-3EFC-4196-A8B4-03701DA53F9B}"/>
              </a:ext>
            </a:extLst>
          </p:cNvPr>
          <p:cNvSpPr txBox="1"/>
          <p:nvPr/>
        </p:nvSpPr>
        <p:spPr>
          <a:xfrm>
            <a:off x="6520511" y="1978054"/>
            <a:ext cx="2621165" cy="219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200" b="0" u="sng" spc="-3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ea typeface="Kigelia" panose="020B0502040204020203" pitchFamily="34" charset="0"/>
                <a:cs typeface="Kigelia" panose="020B0502040204020203" pitchFamily="34" charset="0"/>
                <a:hlinkClick r:id="rId4"/>
              </a:rPr>
              <a:t>TryEngineering</a:t>
            </a:r>
            <a:r>
              <a:rPr sz="1200" b="0" u="sng" spc="-2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ea typeface="Kigelia" panose="020B0502040204020203" pitchFamily="34" charset="0"/>
                <a:cs typeface="Kigelia" panose="020B0502040204020203" pitchFamily="34" charset="0"/>
                <a:hlinkClick r:id="rId4"/>
              </a:rPr>
              <a:t> </a:t>
            </a:r>
            <a:r>
              <a:rPr sz="1200" b="0" u="sng" spc="-4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ea typeface="Kigelia" panose="020B0502040204020203" pitchFamily="34" charset="0"/>
                <a:cs typeface="Kigelia" panose="020B0502040204020203" pitchFamily="34" charset="0"/>
                <a:hlinkClick r:id="rId4"/>
              </a:rPr>
              <a:t>Together</a:t>
            </a:r>
            <a:r>
              <a:rPr sz="1200" b="0" spc="-15" dirty="0">
                <a:solidFill>
                  <a:srgbClr val="00609C"/>
                </a:solidFill>
                <a:ea typeface="Kigelia" panose="020B0502040204020203" pitchFamily="34" charset="0"/>
                <a:cs typeface="Kigelia" panose="020B0502040204020203" pitchFamily="34" charset="0"/>
                <a:hlinkClick r:id="rId4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is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</a:t>
            </a:r>
            <a:r>
              <a:rPr lang="en-US"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unique eMentoring program developed</a:t>
            </a:r>
            <a:r>
              <a:rPr sz="1200" b="0" spc="-3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by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IEEE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with</a:t>
            </a:r>
            <a:r>
              <a:rPr sz="1200" b="0" spc="-3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Cricket</a:t>
            </a:r>
            <a:r>
              <a:rPr lang="en-US"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Media. </a:t>
            </a:r>
            <a:r>
              <a:rPr sz="1200" b="0" spc="-3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The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program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pairs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</a:t>
            </a:r>
            <a:r>
              <a:rPr lang="en-US"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company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sponsored volunteer</a:t>
            </a:r>
            <a:r>
              <a:rPr lang="en-US"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with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student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in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3rd-5th</a:t>
            </a:r>
            <a:r>
              <a:rPr lang="en-US"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grade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classroom. 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Through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the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compelling</a:t>
            </a:r>
            <a:r>
              <a:rPr sz="1200" b="0" spc="24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virtual</a:t>
            </a:r>
            <a:r>
              <a:rPr sz="1200" b="0" spc="26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platform</a:t>
            </a:r>
            <a:r>
              <a:rPr lang="en-US"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and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exciting </a:t>
            </a:r>
            <a:r>
              <a:rPr sz="1200" b="0" spc="-3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STEM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content,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TryEngineering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4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Together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is</a:t>
            </a:r>
            <a:r>
              <a:rPr lang="en-US"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designed to help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spark student</a:t>
            </a:r>
            <a:r>
              <a:rPr lang="en-US"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interest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in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pursuing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3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STEM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careers. 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This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program</a:t>
            </a:r>
            <a:r>
              <a:rPr lang="en-US" sz="1200" dirty="0"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is</a:t>
            </a:r>
            <a:r>
              <a:rPr sz="1200" b="0" spc="-3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currently</a:t>
            </a:r>
            <a:r>
              <a:rPr sz="1200" b="0" spc="-3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available</a:t>
            </a:r>
            <a:r>
              <a:rPr sz="1200" b="0" spc="-3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in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the</a:t>
            </a:r>
            <a:r>
              <a:rPr lang="en-US" sz="1200" b="0" spc="-2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US </a:t>
            </a:r>
            <a:r>
              <a:rPr sz="1200" b="0" spc="-3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only.</a:t>
            </a:r>
            <a:endParaRPr sz="1200" dirty="0">
              <a:ea typeface="Kigelia" panose="020B0502040204020203" pitchFamily="34" charset="0"/>
              <a:cs typeface="Kigelia" panose="020B0502040204020203" pitchFamily="34" charset="0"/>
            </a:endParaRPr>
          </a:p>
        </p:txBody>
      </p:sp>
      <p:sp>
        <p:nvSpPr>
          <p:cNvPr id="13" name="object 33">
            <a:extLst>
              <a:ext uri="{FF2B5EF4-FFF2-40B4-BE49-F238E27FC236}">
                <a16:creationId xmlns:a16="http://schemas.microsoft.com/office/drawing/2014/main" id="{EE25D3AD-1D73-4707-9E52-84606136C915}"/>
              </a:ext>
            </a:extLst>
          </p:cNvPr>
          <p:cNvSpPr txBox="1"/>
          <p:nvPr/>
        </p:nvSpPr>
        <p:spPr>
          <a:xfrm>
            <a:off x="9292219" y="1978054"/>
            <a:ext cx="2560614" cy="179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955">
              <a:lnSpc>
                <a:spcPct val="108300"/>
              </a:lnSpc>
              <a:spcBef>
                <a:spcPts val="100"/>
              </a:spcBef>
            </a:pP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The </a:t>
            </a:r>
            <a:r>
              <a:rPr sz="1200" b="0" u="sng" spc="-1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ea typeface="Kigelia" panose="020B0502040204020203" pitchFamily="34" charset="0"/>
                <a:cs typeface="Kigelia" panose="020B0502040204020203" pitchFamily="34" charset="0"/>
                <a:hlinkClick r:id="rId5"/>
              </a:rPr>
              <a:t>STEM </a:t>
            </a:r>
            <a:r>
              <a:rPr sz="1200" b="0" u="sng" spc="-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ea typeface="Kigelia" panose="020B0502040204020203" pitchFamily="34" charset="0"/>
                <a:cs typeface="Kigelia" panose="020B0502040204020203" pitchFamily="34" charset="0"/>
                <a:hlinkClick r:id="rId5"/>
              </a:rPr>
              <a:t>Portal</a:t>
            </a:r>
            <a:r>
              <a:rPr sz="1200" b="0" spc="-5" dirty="0">
                <a:solidFill>
                  <a:srgbClr val="00609C"/>
                </a:solidFill>
                <a:ea typeface="Kigelia" panose="020B0502040204020203" pitchFamily="34" charset="0"/>
                <a:cs typeface="Kigelia" panose="020B0502040204020203" pitchFamily="34" charset="0"/>
                <a:hlinkClick r:id="rId5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is for </a:t>
            </a:r>
            <a:r>
              <a:rPr sz="1200" b="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IEEE</a:t>
            </a:r>
            <a:r>
              <a:rPr lang="en-US" sz="1200" b="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Volunteers </a:t>
            </a:r>
            <a:r>
              <a:rPr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and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serves as a</a:t>
            </a:r>
            <a:r>
              <a:rPr lang="en-US"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resource for all things related</a:t>
            </a:r>
            <a:r>
              <a:rPr lang="en-US"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to Pre-University 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STEM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programs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and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activities.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Share</a:t>
            </a:r>
            <a:r>
              <a:rPr lang="en-US"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your 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STEM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best practices </a:t>
            </a:r>
            <a:r>
              <a:rPr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and</a:t>
            </a:r>
            <a:r>
              <a:rPr lang="en-US"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programs with 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IEEE’s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global</a:t>
            </a:r>
            <a:r>
              <a:rPr lang="en-US"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community</a:t>
            </a:r>
            <a:r>
              <a:rPr lang="en-US" sz="1200" spc="27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of</a:t>
            </a:r>
            <a:r>
              <a:rPr sz="1200" b="0" spc="28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volunteers,</a:t>
            </a:r>
            <a:r>
              <a:rPr sz="1200" b="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ﬁnd</a:t>
            </a:r>
            <a:r>
              <a:rPr lang="en-US"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inspiration from what</a:t>
            </a:r>
            <a:r>
              <a:rPr lang="en-US"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others are doing, </a:t>
            </a:r>
            <a:r>
              <a:rPr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and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utilize resources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from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this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portal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to</a:t>
            </a:r>
            <a:r>
              <a:rPr lang="en-US" sz="1200" dirty="0"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develop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or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enhance</a:t>
            </a:r>
            <a:r>
              <a:rPr sz="1200" b="0" spc="-2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your</a:t>
            </a:r>
            <a:r>
              <a:rPr sz="1200" b="0" spc="-1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own</a:t>
            </a:r>
            <a:r>
              <a:rPr lang="en-US" sz="1200" b="0" spc="-10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 </a:t>
            </a:r>
            <a:r>
              <a:rPr sz="1200" b="0" spc="-5" dirty="0">
                <a:solidFill>
                  <a:srgbClr val="002856"/>
                </a:solidFill>
                <a:ea typeface="Kigelia" panose="020B0502040204020203" pitchFamily="34" charset="0"/>
                <a:cs typeface="Kigelia" panose="020B0502040204020203" pitchFamily="34" charset="0"/>
              </a:rPr>
              <a:t>programs.</a:t>
            </a:r>
            <a:endParaRPr sz="1200" dirty="0">
              <a:ea typeface="Kigelia" panose="020B0502040204020203" pitchFamily="34" charset="0"/>
              <a:cs typeface="Kigelia" panose="020B0502040204020203" pitchFamily="34" charset="0"/>
            </a:endParaRPr>
          </a:p>
        </p:txBody>
      </p:sp>
      <p:pic>
        <p:nvPicPr>
          <p:cNvPr id="14" name="object 34">
            <a:extLst>
              <a:ext uri="{FF2B5EF4-FFF2-40B4-BE49-F238E27FC236}">
                <a16:creationId xmlns:a16="http://schemas.microsoft.com/office/drawing/2014/main" id="{27DF17F5-91F2-4414-A1CA-E67B8D6A3BD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2242" y="1260878"/>
            <a:ext cx="1347927" cy="531329"/>
          </a:xfrm>
          <a:prstGeom prst="rect">
            <a:avLst/>
          </a:prstGeom>
        </p:spPr>
      </p:pic>
      <p:pic>
        <p:nvPicPr>
          <p:cNvPr id="15" name="object 35">
            <a:extLst>
              <a:ext uri="{FF2B5EF4-FFF2-40B4-BE49-F238E27FC236}">
                <a16:creationId xmlns:a16="http://schemas.microsoft.com/office/drawing/2014/main" id="{E4092B5D-4CF6-4A4F-BBA4-A8BE84E8F8A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42170" y="1202058"/>
            <a:ext cx="1205712" cy="569379"/>
          </a:xfrm>
          <a:prstGeom prst="rect">
            <a:avLst/>
          </a:prstGeom>
        </p:spPr>
      </p:pic>
      <p:grpSp>
        <p:nvGrpSpPr>
          <p:cNvPr id="16" name="object 36">
            <a:extLst>
              <a:ext uri="{FF2B5EF4-FFF2-40B4-BE49-F238E27FC236}">
                <a16:creationId xmlns:a16="http://schemas.microsoft.com/office/drawing/2014/main" id="{154DF460-EECB-4F53-B52C-C9839DF167C3}"/>
              </a:ext>
            </a:extLst>
          </p:cNvPr>
          <p:cNvGrpSpPr/>
          <p:nvPr/>
        </p:nvGrpSpPr>
        <p:grpSpPr>
          <a:xfrm>
            <a:off x="6906413" y="1325974"/>
            <a:ext cx="1438275" cy="354330"/>
            <a:chOff x="4009516" y="4565412"/>
            <a:chExt cx="1438275" cy="354330"/>
          </a:xfrm>
        </p:grpSpPr>
        <p:pic>
          <p:nvPicPr>
            <p:cNvPr id="17" name="object 37">
              <a:extLst>
                <a:ext uri="{FF2B5EF4-FFF2-40B4-BE49-F238E27FC236}">
                  <a16:creationId xmlns:a16="http://schemas.microsoft.com/office/drawing/2014/main" id="{3CE1001B-5B2A-469B-B104-E1C02D50FE0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5720" y="4565412"/>
              <a:ext cx="1381726" cy="354139"/>
            </a:xfrm>
            <a:prstGeom prst="rect">
              <a:avLst/>
            </a:prstGeom>
          </p:spPr>
        </p:pic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5DBE4B8D-3ADE-4B87-B922-65D38416BBE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98912" y="4701425"/>
              <a:ext cx="646595" cy="160604"/>
            </a:xfrm>
            <a:prstGeom prst="rect">
              <a:avLst/>
            </a:prstGeom>
          </p:spPr>
        </p:pic>
        <p:sp>
          <p:nvSpPr>
            <p:cNvPr id="19" name="object 39">
              <a:extLst>
                <a:ext uri="{FF2B5EF4-FFF2-40B4-BE49-F238E27FC236}">
                  <a16:creationId xmlns:a16="http://schemas.microsoft.com/office/drawing/2014/main" id="{736736DC-C9A7-4E9E-9F3C-854A7F0B5F46}"/>
                </a:ext>
              </a:extLst>
            </p:cNvPr>
            <p:cNvSpPr/>
            <p:nvPr/>
          </p:nvSpPr>
          <p:spPr>
            <a:xfrm>
              <a:off x="4015841" y="4621124"/>
              <a:ext cx="129539" cy="141605"/>
            </a:xfrm>
            <a:custGeom>
              <a:avLst/>
              <a:gdLst/>
              <a:ahLst/>
              <a:cxnLst/>
              <a:rect l="l" t="t" r="r" b="b"/>
              <a:pathLst>
                <a:path w="129539" h="141604">
                  <a:moveTo>
                    <a:pt x="129171" y="40982"/>
                  </a:moveTo>
                  <a:lnTo>
                    <a:pt x="125950" y="56934"/>
                  </a:lnTo>
                  <a:lnTo>
                    <a:pt x="117167" y="69961"/>
                  </a:lnTo>
                  <a:lnTo>
                    <a:pt x="104139" y="78744"/>
                  </a:lnTo>
                  <a:lnTo>
                    <a:pt x="88188" y="81965"/>
                  </a:lnTo>
                  <a:lnTo>
                    <a:pt x="72232" y="78744"/>
                  </a:lnTo>
                  <a:lnTo>
                    <a:pt x="59205" y="69961"/>
                  </a:lnTo>
                  <a:lnTo>
                    <a:pt x="50425" y="56934"/>
                  </a:lnTo>
                  <a:lnTo>
                    <a:pt x="47205" y="40982"/>
                  </a:lnTo>
                  <a:lnTo>
                    <a:pt x="50425" y="25031"/>
                  </a:lnTo>
                  <a:lnTo>
                    <a:pt x="59205" y="12004"/>
                  </a:lnTo>
                  <a:lnTo>
                    <a:pt x="72232" y="3221"/>
                  </a:lnTo>
                  <a:lnTo>
                    <a:pt x="88188" y="0"/>
                  </a:lnTo>
                  <a:lnTo>
                    <a:pt x="104139" y="3221"/>
                  </a:lnTo>
                  <a:lnTo>
                    <a:pt x="117167" y="12004"/>
                  </a:lnTo>
                  <a:lnTo>
                    <a:pt x="125950" y="25031"/>
                  </a:lnTo>
                  <a:lnTo>
                    <a:pt x="129171" y="40982"/>
                  </a:lnTo>
                  <a:close/>
                </a:path>
                <a:path w="129539" h="141604">
                  <a:moveTo>
                    <a:pt x="52412" y="115049"/>
                  </a:moveTo>
                  <a:lnTo>
                    <a:pt x="50353" y="125245"/>
                  </a:lnTo>
                  <a:lnTo>
                    <a:pt x="44735" y="133573"/>
                  </a:lnTo>
                  <a:lnTo>
                    <a:pt x="36403" y="139189"/>
                  </a:lnTo>
                  <a:lnTo>
                    <a:pt x="26200" y="141249"/>
                  </a:lnTo>
                  <a:lnTo>
                    <a:pt x="16003" y="139189"/>
                  </a:lnTo>
                  <a:lnTo>
                    <a:pt x="7675" y="133573"/>
                  </a:lnTo>
                  <a:lnTo>
                    <a:pt x="2059" y="125245"/>
                  </a:lnTo>
                  <a:lnTo>
                    <a:pt x="0" y="115049"/>
                  </a:lnTo>
                  <a:lnTo>
                    <a:pt x="2059" y="104852"/>
                  </a:lnTo>
                  <a:lnTo>
                    <a:pt x="7675" y="96524"/>
                  </a:lnTo>
                  <a:lnTo>
                    <a:pt x="16003" y="90908"/>
                  </a:lnTo>
                  <a:lnTo>
                    <a:pt x="26200" y="88849"/>
                  </a:lnTo>
                  <a:lnTo>
                    <a:pt x="36403" y="90908"/>
                  </a:lnTo>
                  <a:lnTo>
                    <a:pt x="44735" y="96524"/>
                  </a:lnTo>
                  <a:lnTo>
                    <a:pt x="50353" y="104852"/>
                  </a:lnTo>
                  <a:lnTo>
                    <a:pt x="52412" y="115049"/>
                  </a:lnTo>
                  <a:close/>
                </a:path>
              </a:pathLst>
            </a:custGeom>
            <a:ln w="12649">
              <a:solidFill>
                <a:srgbClr val="FFCA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0">
              <a:extLst>
                <a:ext uri="{FF2B5EF4-FFF2-40B4-BE49-F238E27FC236}">
                  <a16:creationId xmlns:a16="http://schemas.microsoft.com/office/drawing/2014/main" id="{00C25696-6EA8-4408-8B36-734FB494DEC9}"/>
                </a:ext>
              </a:extLst>
            </p:cNvPr>
            <p:cNvSpPr/>
            <p:nvPr/>
          </p:nvSpPr>
          <p:spPr>
            <a:xfrm>
              <a:off x="4031145" y="4640325"/>
              <a:ext cx="95250" cy="107314"/>
            </a:xfrm>
            <a:custGeom>
              <a:avLst/>
              <a:gdLst/>
              <a:ahLst/>
              <a:cxnLst/>
              <a:rect l="l" t="t" r="r" b="b"/>
              <a:pathLst>
                <a:path w="95250" h="107314">
                  <a:moveTo>
                    <a:pt x="21793" y="89827"/>
                  </a:moveTo>
                  <a:lnTo>
                    <a:pt x="16916" y="84950"/>
                  </a:lnTo>
                  <a:lnTo>
                    <a:pt x="4876" y="84950"/>
                  </a:lnTo>
                  <a:lnTo>
                    <a:pt x="0" y="89827"/>
                  </a:lnTo>
                  <a:lnTo>
                    <a:pt x="0" y="101866"/>
                  </a:lnTo>
                  <a:lnTo>
                    <a:pt x="4876" y="106743"/>
                  </a:lnTo>
                  <a:lnTo>
                    <a:pt x="16916" y="106743"/>
                  </a:lnTo>
                  <a:lnTo>
                    <a:pt x="21793" y="101866"/>
                  </a:lnTo>
                  <a:lnTo>
                    <a:pt x="21793" y="95846"/>
                  </a:lnTo>
                  <a:lnTo>
                    <a:pt x="21793" y="89827"/>
                  </a:lnTo>
                  <a:close/>
                </a:path>
                <a:path w="95250" h="107314">
                  <a:moveTo>
                    <a:pt x="94665" y="21793"/>
                  </a:moveTo>
                  <a:lnTo>
                    <a:pt x="92951" y="13309"/>
                  </a:lnTo>
                  <a:lnTo>
                    <a:pt x="88277" y="6375"/>
                  </a:lnTo>
                  <a:lnTo>
                    <a:pt x="81356" y="1701"/>
                  </a:lnTo>
                  <a:lnTo>
                    <a:pt x="72872" y="0"/>
                  </a:lnTo>
                  <a:lnTo>
                    <a:pt x="64389" y="1701"/>
                  </a:lnTo>
                  <a:lnTo>
                    <a:pt x="57467" y="6375"/>
                  </a:lnTo>
                  <a:lnTo>
                    <a:pt x="52806" y="13309"/>
                  </a:lnTo>
                  <a:lnTo>
                    <a:pt x="51092" y="21793"/>
                  </a:lnTo>
                  <a:lnTo>
                    <a:pt x="52806" y="30276"/>
                  </a:lnTo>
                  <a:lnTo>
                    <a:pt x="57467" y="37198"/>
                  </a:lnTo>
                  <a:lnTo>
                    <a:pt x="64389" y="41871"/>
                  </a:lnTo>
                  <a:lnTo>
                    <a:pt x="72872" y="43586"/>
                  </a:lnTo>
                  <a:lnTo>
                    <a:pt x="81356" y="41871"/>
                  </a:lnTo>
                  <a:lnTo>
                    <a:pt x="88277" y="37198"/>
                  </a:lnTo>
                  <a:lnTo>
                    <a:pt x="92951" y="30276"/>
                  </a:lnTo>
                  <a:lnTo>
                    <a:pt x="94665" y="21793"/>
                  </a:lnTo>
                  <a:close/>
                </a:path>
              </a:pathLst>
            </a:custGeom>
            <a:solidFill>
              <a:srgbClr val="F47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41">
              <a:extLst>
                <a:ext uri="{FF2B5EF4-FFF2-40B4-BE49-F238E27FC236}">
                  <a16:creationId xmlns:a16="http://schemas.microsoft.com/office/drawing/2014/main" id="{8DEE8D91-454D-4CC0-900E-4FEA240B7222}"/>
                </a:ext>
              </a:extLst>
            </p:cNvPr>
            <p:cNvSpPr/>
            <p:nvPr/>
          </p:nvSpPr>
          <p:spPr>
            <a:xfrm>
              <a:off x="5423687" y="4607458"/>
              <a:ext cx="24130" cy="13970"/>
            </a:xfrm>
            <a:custGeom>
              <a:avLst/>
              <a:gdLst/>
              <a:ahLst/>
              <a:cxnLst/>
              <a:rect l="l" t="t" r="r" b="b"/>
              <a:pathLst>
                <a:path w="24129" h="13970">
                  <a:moveTo>
                    <a:pt x="9423" y="63"/>
                  </a:moveTo>
                  <a:lnTo>
                    <a:pt x="7239" y="63"/>
                  </a:lnTo>
                  <a:lnTo>
                    <a:pt x="2044" y="63"/>
                  </a:lnTo>
                  <a:lnTo>
                    <a:pt x="101" y="63"/>
                  </a:lnTo>
                  <a:lnTo>
                    <a:pt x="0" y="1054"/>
                  </a:lnTo>
                  <a:lnTo>
                    <a:pt x="4140" y="1066"/>
                  </a:lnTo>
                  <a:lnTo>
                    <a:pt x="4229" y="13462"/>
                  </a:lnTo>
                  <a:lnTo>
                    <a:pt x="4648" y="13462"/>
                  </a:lnTo>
                  <a:lnTo>
                    <a:pt x="5410" y="13462"/>
                  </a:lnTo>
                  <a:lnTo>
                    <a:pt x="5372" y="1066"/>
                  </a:lnTo>
                  <a:lnTo>
                    <a:pt x="6680" y="1054"/>
                  </a:lnTo>
                  <a:lnTo>
                    <a:pt x="7975" y="1066"/>
                  </a:lnTo>
                  <a:lnTo>
                    <a:pt x="9283" y="1143"/>
                  </a:lnTo>
                  <a:lnTo>
                    <a:pt x="9423" y="63"/>
                  </a:lnTo>
                  <a:close/>
                </a:path>
                <a:path w="24129" h="13970">
                  <a:moveTo>
                    <a:pt x="23609" y="13322"/>
                  </a:moveTo>
                  <a:lnTo>
                    <a:pt x="23418" y="11798"/>
                  </a:lnTo>
                  <a:lnTo>
                    <a:pt x="23152" y="152"/>
                  </a:lnTo>
                  <a:lnTo>
                    <a:pt x="23012" y="0"/>
                  </a:lnTo>
                  <a:lnTo>
                    <a:pt x="22453" y="38"/>
                  </a:lnTo>
                  <a:lnTo>
                    <a:pt x="21323" y="50"/>
                  </a:lnTo>
                  <a:lnTo>
                    <a:pt x="20396" y="2501"/>
                  </a:lnTo>
                  <a:lnTo>
                    <a:pt x="17056" y="12522"/>
                  </a:lnTo>
                  <a:lnTo>
                    <a:pt x="13614" y="1282"/>
                  </a:lnTo>
                  <a:lnTo>
                    <a:pt x="13411" y="736"/>
                  </a:lnTo>
                  <a:lnTo>
                    <a:pt x="13258" y="127"/>
                  </a:lnTo>
                  <a:lnTo>
                    <a:pt x="13131" y="12"/>
                  </a:lnTo>
                  <a:lnTo>
                    <a:pt x="12496" y="50"/>
                  </a:lnTo>
                  <a:lnTo>
                    <a:pt x="11379" y="50"/>
                  </a:lnTo>
                  <a:lnTo>
                    <a:pt x="11277" y="1854"/>
                  </a:lnTo>
                  <a:lnTo>
                    <a:pt x="11214" y="3187"/>
                  </a:lnTo>
                  <a:lnTo>
                    <a:pt x="10769" y="10414"/>
                  </a:lnTo>
                  <a:lnTo>
                    <a:pt x="10680" y="12331"/>
                  </a:lnTo>
                  <a:lnTo>
                    <a:pt x="10566" y="13322"/>
                  </a:lnTo>
                  <a:lnTo>
                    <a:pt x="10680" y="13474"/>
                  </a:lnTo>
                  <a:lnTo>
                    <a:pt x="11023" y="13449"/>
                  </a:lnTo>
                  <a:lnTo>
                    <a:pt x="11722" y="13449"/>
                  </a:lnTo>
                  <a:lnTo>
                    <a:pt x="11836" y="11518"/>
                  </a:lnTo>
                  <a:lnTo>
                    <a:pt x="12306" y="927"/>
                  </a:lnTo>
                  <a:lnTo>
                    <a:pt x="16065" y="13322"/>
                  </a:lnTo>
                  <a:lnTo>
                    <a:pt x="16179" y="13449"/>
                  </a:lnTo>
                  <a:lnTo>
                    <a:pt x="17741" y="13449"/>
                  </a:lnTo>
                  <a:lnTo>
                    <a:pt x="17894" y="13347"/>
                  </a:lnTo>
                  <a:lnTo>
                    <a:pt x="22047" y="698"/>
                  </a:lnTo>
                  <a:lnTo>
                    <a:pt x="22237" y="11493"/>
                  </a:lnTo>
                  <a:lnTo>
                    <a:pt x="22237" y="13360"/>
                  </a:lnTo>
                  <a:lnTo>
                    <a:pt x="22352" y="13487"/>
                  </a:lnTo>
                  <a:lnTo>
                    <a:pt x="22733" y="13449"/>
                  </a:lnTo>
                  <a:lnTo>
                    <a:pt x="23495" y="13449"/>
                  </a:lnTo>
                  <a:lnTo>
                    <a:pt x="23609" y="13322"/>
                  </a:lnTo>
                  <a:close/>
                </a:path>
              </a:pathLst>
            </a:custGeom>
            <a:solidFill>
              <a:srgbClr val="0071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42">
            <a:extLst>
              <a:ext uri="{FF2B5EF4-FFF2-40B4-BE49-F238E27FC236}">
                <a16:creationId xmlns:a16="http://schemas.microsoft.com/office/drawing/2014/main" id="{872FBD00-F0F2-4773-BA54-0B341A8111DA}"/>
              </a:ext>
            </a:extLst>
          </p:cNvPr>
          <p:cNvGrpSpPr/>
          <p:nvPr/>
        </p:nvGrpSpPr>
        <p:grpSpPr>
          <a:xfrm>
            <a:off x="10891598" y="1368628"/>
            <a:ext cx="390525" cy="254000"/>
            <a:chOff x="6860006" y="4583953"/>
            <a:chExt cx="390525" cy="254000"/>
          </a:xfrm>
        </p:grpSpPr>
        <p:sp>
          <p:nvSpPr>
            <p:cNvPr id="23" name="object 43">
              <a:extLst>
                <a:ext uri="{FF2B5EF4-FFF2-40B4-BE49-F238E27FC236}">
                  <a16:creationId xmlns:a16="http://schemas.microsoft.com/office/drawing/2014/main" id="{11A08691-833B-4461-A9E5-79CD970299D9}"/>
                </a:ext>
              </a:extLst>
            </p:cNvPr>
            <p:cNvSpPr/>
            <p:nvPr/>
          </p:nvSpPr>
          <p:spPr>
            <a:xfrm>
              <a:off x="6860007" y="4583963"/>
              <a:ext cx="390525" cy="118110"/>
            </a:xfrm>
            <a:custGeom>
              <a:avLst/>
              <a:gdLst/>
              <a:ahLst/>
              <a:cxnLst/>
              <a:rect l="l" t="t" r="r" b="b"/>
              <a:pathLst>
                <a:path w="390525" h="118110">
                  <a:moveTo>
                    <a:pt x="76911" y="81673"/>
                  </a:moveTo>
                  <a:lnTo>
                    <a:pt x="52819" y="48298"/>
                  </a:lnTo>
                  <a:lnTo>
                    <a:pt x="28079" y="38354"/>
                  </a:lnTo>
                  <a:lnTo>
                    <a:pt x="28079" y="24714"/>
                  </a:lnTo>
                  <a:lnTo>
                    <a:pt x="33667" y="19735"/>
                  </a:lnTo>
                  <a:lnTo>
                    <a:pt x="44043" y="19735"/>
                  </a:lnTo>
                  <a:lnTo>
                    <a:pt x="47942" y="19989"/>
                  </a:lnTo>
                  <a:lnTo>
                    <a:pt x="53733" y="21158"/>
                  </a:lnTo>
                  <a:lnTo>
                    <a:pt x="60782" y="23863"/>
                  </a:lnTo>
                  <a:lnTo>
                    <a:pt x="68453" y="28727"/>
                  </a:lnTo>
                  <a:lnTo>
                    <a:pt x="69888" y="28079"/>
                  </a:lnTo>
                  <a:lnTo>
                    <a:pt x="70218" y="20218"/>
                  </a:lnTo>
                  <a:lnTo>
                    <a:pt x="71335" y="6896"/>
                  </a:lnTo>
                  <a:lnTo>
                    <a:pt x="70535" y="5943"/>
                  </a:lnTo>
                  <a:lnTo>
                    <a:pt x="65024" y="3721"/>
                  </a:lnTo>
                  <a:lnTo>
                    <a:pt x="58521" y="1816"/>
                  </a:lnTo>
                  <a:lnTo>
                    <a:pt x="50507" y="495"/>
                  </a:lnTo>
                  <a:lnTo>
                    <a:pt x="40525" y="0"/>
                  </a:lnTo>
                  <a:lnTo>
                    <a:pt x="22885" y="2540"/>
                  </a:lnTo>
                  <a:lnTo>
                    <a:pt x="10388" y="9601"/>
                  </a:lnTo>
                  <a:lnTo>
                    <a:pt x="2946" y="20383"/>
                  </a:lnTo>
                  <a:lnTo>
                    <a:pt x="482" y="34023"/>
                  </a:lnTo>
                  <a:lnTo>
                    <a:pt x="2984" y="46570"/>
                  </a:lnTo>
                  <a:lnTo>
                    <a:pt x="9144" y="55397"/>
                  </a:lnTo>
                  <a:lnTo>
                    <a:pt x="16967" y="61277"/>
                  </a:lnTo>
                  <a:lnTo>
                    <a:pt x="24409" y="64985"/>
                  </a:lnTo>
                  <a:lnTo>
                    <a:pt x="42125" y="72694"/>
                  </a:lnTo>
                  <a:lnTo>
                    <a:pt x="49149" y="77025"/>
                  </a:lnTo>
                  <a:lnTo>
                    <a:pt x="49149" y="92113"/>
                  </a:lnTo>
                  <a:lnTo>
                    <a:pt x="42125" y="97726"/>
                  </a:lnTo>
                  <a:lnTo>
                    <a:pt x="30162" y="97726"/>
                  </a:lnTo>
                  <a:lnTo>
                    <a:pt x="20904" y="96824"/>
                  </a:lnTo>
                  <a:lnTo>
                    <a:pt x="13474" y="94488"/>
                  </a:lnTo>
                  <a:lnTo>
                    <a:pt x="7480" y="91287"/>
                  </a:lnTo>
                  <a:lnTo>
                    <a:pt x="2552" y="87782"/>
                  </a:lnTo>
                  <a:lnTo>
                    <a:pt x="1117" y="88265"/>
                  </a:lnTo>
                  <a:lnTo>
                    <a:pt x="952" y="96608"/>
                  </a:lnTo>
                  <a:lnTo>
                    <a:pt x="0" y="110883"/>
                  </a:lnTo>
                  <a:lnTo>
                    <a:pt x="952" y="112166"/>
                  </a:lnTo>
                  <a:lnTo>
                    <a:pt x="6756" y="114249"/>
                  </a:lnTo>
                  <a:lnTo>
                    <a:pt x="13652" y="116154"/>
                  </a:lnTo>
                  <a:lnTo>
                    <a:pt x="22377" y="117563"/>
                  </a:lnTo>
                  <a:lnTo>
                    <a:pt x="33667" y="118110"/>
                  </a:lnTo>
                  <a:lnTo>
                    <a:pt x="51866" y="115506"/>
                  </a:lnTo>
                  <a:lnTo>
                    <a:pt x="65455" y="108127"/>
                  </a:lnTo>
                  <a:lnTo>
                    <a:pt x="73964" y="96634"/>
                  </a:lnTo>
                  <a:lnTo>
                    <a:pt x="76911" y="81673"/>
                  </a:lnTo>
                  <a:close/>
                </a:path>
                <a:path w="390525" h="118110">
                  <a:moveTo>
                    <a:pt x="161810" y="2882"/>
                  </a:moveTo>
                  <a:lnTo>
                    <a:pt x="161023" y="2082"/>
                  </a:lnTo>
                  <a:lnTo>
                    <a:pt x="82029" y="2247"/>
                  </a:lnTo>
                  <a:lnTo>
                    <a:pt x="81076" y="3365"/>
                  </a:lnTo>
                  <a:lnTo>
                    <a:pt x="80276" y="15722"/>
                  </a:lnTo>
                  <a:lnTo>
                    <a:pt x="79946" y="23101"/>
                  </a:lnTo>
                  <a:lnTo>
                    <a:pt x="80746" y="23901"/>
                  </a:lnTo>
                  <a:lnTo>
                    <a:pt x="106603" y="23266"/>
                  </a:lnTo>
                  <a:lnTo>
                    <a:pt x="106756" y="35458"/>
                  </a:lnTo>
                  <a:lnTo>
                    <a:pt x="106502" y="78930"/>
                  </a:lnTo>
                  <a:lnTo>
                    <a:pt x="105638" y="115214"/>
                  </a:lnTo>
                  <a:lnTo>
                    <a:pt x="106438" y="116179"/>
                  </a:lnTo>
                  <a:lnTo>
                    <a:pt x="120967" y="115697"/>
                  </a:lnTo>
                  <a:lnTo>
                    <a:pt x="134848" y="115697"/>
                  </a:lnTo>
                  <a:lnTo>
                    <a:pt x="135636" y="114731"/>
                  </a:lnTo>
                  <a:lnTo>
                    <a:pt x="134912" y="81737"/>
                  </a:lnTo>
                  <a:lnTo>
                    <a:pt x="134531" y="38188"/>
                  </a:lnTo>
                  <a:lnTo>
                    <a:pt x="135013" y="23101"/>
                  </a:lnTo>
                  <a:lnTo>
                    <a:pt x="144106" y="23101"/>
                  </a:lnTo>
                  <a:lnTo>
                    <a:pt x="159740" y="23749"/>
                  </a:lnTo>
                  <a:lnTo>
                    <a:pt x="160693" y="22783"/>
                  </a:lnTo>
                  <a:lnTo>
                    <a:pt x="161175" y="10109"/>
                  </a:lnTo>
                  <a:lnTo>
                    <a:pt x="161810" y="2882"/>
                  </a:lnTo>
                  <a:close/>
                </a:path>
                <a:path w="390525" h="118110">
                  <a:moveTo>
                    <a:pt x="246087" y="95161"/>
                  </a:moveTo>
                  <a:lnTo>
                    <a:pt x="245287" y="94043"/>
                  </a:lnTo>
                  <a:lnTo>
                    <a:pt x="223481" y="94894"/>
                  </a:lnTo>
                  <a:lnTo>
                    <a:pt x="201561" y="95161"/>
                  </a:lnTo>
                  <a:lnTo>
                    <a:pt x="201244" y="67081"/>
                  </a:lnTo>
                  <a:lnTo>
                    <a:pt x="238594" y="67246"/>
                  </a:lnTo>
                  <a:lnTo>
                    <a:pt x="239547" y="66281"/>
                  </a:lnTo>
                  <a:lnTo>
                    <a:pt x="240665" y="48145"/>
                  </a:lnTo>
                  <a:lnTo>
                    <a:pt x="239699" y="47015"/>
                  </a:lnTo>
                  <a:lnTo>
                    <a:pt x="230124" y="47320"/>
                  </a:lnTo>
                  <a:lnTo>
                    <a:pt x="201244" y="47663"/>
                  </a:lnTo>
                  <a:lnTo>
                    <a:pt x="201091" y="44297"/>
                  </a:lnTo>
                  <a:lnTo>
                    <a:pt x="201244" y="22148"/>
                  </a:lnTo>
                  <a:lnTo>
                    <a:pt x="242100" y="22631"/>
                  </a:lnTo>
                  <a:lnTo>
                    <a:pt x="243052" y="21666"/>
                  </a:lnTo>
                  <a:lnTo>
                    <a:pt x="243217" y="15405"/>
                  </a:lnTo>
                  <a:lnTo>
                    <a:pt x="244170" y="3048"/>
                  </a:lnTo>
                  <a:lnTo>
                    <a:pt x="243370" y="2082"/>
                  </a:lnTo>
                  <a:lnTo>
                    <a:pt x="173316" y="2413"/>
                  </a:lnTo>
                  <a:lnTo>
                    <a:pt x="172364" y="3378"/>
                  </a:lnTo>
                  <a:lnTo>
                    <a:pt x="172935" y="11798"/>
                  </a:lnTo>
                  <a:lnTo>
                    <a:pt x="173431" y="28714"/>
                  </a:lnTo>
                  <a:lnTo>
                    <a:pt x="173316" y="92722"/>
                  </a:lnTo>
                  <a:lnTo>
                    <a:pt x="172681" y="114896"/>
                  </a:lnTo>
                  <a:lnTo>
                    <a:pt x="173482" y="116027"/>
                  </a:lnTo>
                  <a:lnTo>
                    <a:pt x="243700" y="115697"/>
                  </a:lnTo>
                  <a:lnTo>
                    <a:pt x="244970" y="114731"/>
                  </a:lnTo>
                  <a:lnTo>
                    <a:pt x="246087" y="95161"/>
                  </a:lnTo>
                  <a:close/>
                </a:path>
                <a:path w="390525" h="118110">
                  <a:moveTo>
                    <a:pt x="390042" y="114731"/>
                  </a:moveTo>
                  <a:lnTo>
                    <a:pt x="385889" y="30581"/>
                  </a:lnTo>
                  <a:lnTo>
                    <a:pt x="385089" y="2882"/>
                  </a:lnTo>
                  <a:lnTo>
                    <a:pt x="384136" y="1917"/>
                  </a:lnTo>
                  <a:lnTo>
                    <a:pt x="347116" y="2400"/>
                  </a:lnTo>
                  <a:lnTo>
                    <a:pt x="346151" y="3365"/>
                  </a:lnTo>
                  <a:lnTo>
                    <a:pt x="324929" y="80556"/>
                  </a:lnTo>
                  <a:lnTo>
                    <a:pt x="305460" y="2882"/>
                  </a:lnTo>
                  <a:lnTo>
                    <a:pt x="304660" y="1917"/>
                  </a:lnTo>
                  <a:lnTo>
                    <a:pt x="266852" y="2400"/>
                  </a:lnTo>
                  <a:lnTo>
                    <a:pt x="265887" y="3365"/>
                  </a:lnTo>
                  <a:lnTo>
                    <a:pt x="265023" y="31559"/>
                  </a:lnTo>
                  <a:lnTo>
                    <a:pt x="263728" y="59474"/>
                  </a:lnTo>
                  <a:lnTo>
                    <a:pt x="262064" y="87287"/>
                  </a:lnTo>
                  <a:lnTo>
                    <a:pt x="260146" y="115214"/>
                  </a:lnTo>
                  <a:lnTo>
                    <a:pt x="260946" y="116179"/>
                  </a:lnTo>
                  <a:lnTo>
                    <a:pt x="267322" y="115862"/>
                  </a:lnTo>
                  <a:lnTo>
                    <a:pt x="283438" y="115697"/>
                  </a:lnTo>
                  <a:lnTo>
                    <a:pt x="284403" y="114731"/>
                  </a:lnTo>
                  <a:lnTo>
                    <a:pt x="286473" y="22618"/>
                  </a:lnTo>
                  <a:lnTo>
                    <a:pt x="290169" y="37973"/>
                  </a:lnTo>
                  <a:lnTo>
                    <a:pt x="310248" y="115214"/>
                  </a:lnTo>
                  <a:lnTo>
                    <a:pt x="311213" y="116179"/>
                  </a:lnTo>
                  <a:lnTo>
                    <a:pt x="318236" y="115862"/>
                  </a:lnTo>
                  <a:lnTo>
                    <a:pt x="334987" y="115697"/>
                  </a:lnTo>
                  <a:lnTo>
                    <a:pt x="335940" y="114731"/>
                  </a:lnTo>
                  <a:lnTo>
                    <a:pt x="360514" y="23431"/>
                  </a:lnTo>
                  <a:lnTo>
                    <a:pt x="360997" y="115214"/>
                  </a:lnTo>
                  <a:lnTo>
                    <a:pt x="361632" y="116179"/>
                  </a:lnTo>
                  <a:lnTo>
                    <a:pt x="369925" y="115862"/>
                  </a:lnTo>
                  <a:lnTo>
                    <a:pt x="389242" y="115697"/>
                  </a:lnTo>
                  <a:lnTo>
                    <a:pt x="390042" y="1147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44">
              <a:extLst>
                <a:ext uri="{FF2B5EF4-FFF2-40B4-BE49-F238E27FC236}">
                  <a16:creationId xmlns:a16="http://schemas.microsoft.com/office/drawing/2014/main" id="{67EC2A73-1B62-4BC0-A630-95B5E3F5093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61598" y="4732821"/>
              <a:ext cx="74256" cy="99148"/>
            </a:xfrm>
            <a:prstGeom prst="rect">
              <a:avLst/>
            </a:prstGeom>
          </p:spPr>
        </p:pic>
        <p:sp>
          <p:nvSpPr>
            <p:cNvPr id="25" name="object 45">
              <a:extLst>
                <a:ext uri="{FF2B5EF4-FFF2-40B4-BE49-F238E27FC236}">
                  <a16:creationId xmlns:a16="http://schemas.microsoft.com/office/drawing/2014/main" id="{D5C02EDF-E188-4978-BD88-24DF36713E4B}"/>
                </a:ext>
              </a:extLst>
            </p:cNvPr>
            <p:cNvSpPr/>
            <p:nvPr/>
          </p:nvSpPr>
          <p:spPr>
            <a:xfrm>
              <a:off x="6940207" y="4720589"/>
              <a:ext cx="309880" cy="117475"/>
            </a:xfrm>
            <a:custGeom>
              <a:avLst/>
              <a:gdLst/>
              <a:ahLst/>
              <a:cxnLst/>
              <a:rect l="l" t="t" r="r" b="b"/>
              <a:pathLst>
                <a:path w="309879" h="117475">
                  <a:moveTo>
                    <a:pt x="90043" y="72212"/>
                  </a:moveTo>
                  <a:lnTo>
                    <a:pt x="86499" y="54711"/>
                  </a:lnTo>
                  <a:lnTo>
                    <a:pt x="78867" y="43395"/>
                  </a:lnTo>
                  <a:lnTo>
                    <a:pt x="76847" y="40398"/>
                  </a:lnTo>
                  <a:lnTo>
                    <a:pt x="73837" y="38366"/>
                  </a:lnTo>
                  <a:lnTo>
                    <a:pt x="73837" y="72212"/>
                  </a:lnTo>
                  <a:lnTo>
                    <a:pt x="71564" y="83426"/>
                  </a:lnTo>
                  <a:lnTo>
                    <a:pt x="65392" y="92583"/>
                  </a:lnTo>
                  <a:lnTo>
                    <a:pt x="56222" y="98767"/>
                  </a:lnTo>
                  <a:lnTo>
                    <a:pt x="45021" y="101028"/>
                  </a:lnTo>
                  <a:lnTo>
                    <a:pt x="33820" y="98767"/>
                  </a:lnTo>
                  <a:lnTo>
                    <a:pt x="24650" y="92583"/>
                  </a:lnTo>
                  <a:lnTo>
                    <a:pt x="18478" y="83426"/>
                  </a:lnTo>
                  <a:lnTo>
                    <a:pt x="16205" y="72212"/>
                  </a:lnTo>
                  <a:lnTo>
                    <a:pt x="18478" y="61010"/>
                  </a:lnTo>
                  <a:lnTo>
                    <a:pt x="24650" y="51854"/>
                  </a:lnTo>
                  <a:lnTo>
                    <a:pt x="33820" y="45669"/>
                  </a:lnTo>
                  <a:lnTo>
                    <a:pt x="45021" y="43395"/>
                  </a:lnTo>
                  <a:lnTo>
                    <a:pt x="56222" y="45669"/>
                  </a:lnTo>
                  <a:lnTo>
                    <a:pt x="65392" y="51854"/>
                  </a:lnTo>
                  <a:lnTo>
                    <a:pt x="71564" y="61010"/>
                  </a:lnTo>
                  <a:lnTo>
                    <a:pt x="73837" y="72212"/>
                  </a:lnTo>
                  <a:lnTo>
                    <a:pt x="73837" y="38366"/>
                  </a:lnTo>
                  <a:lnTo>
                    <a:pt x="62534" y="30734"/>
                  </a:lnTo>
                  <a:lnTo>
                    <a:pt x="45021" y="27190"/>
                  </a:lnTo>
                  <a:lnTo>
                    <a:pt x="27508" y="30734"/>
                  </a:lnTo>
                  <a:lnTo>
                    <a:pt x="13195" y="40398"/>
                  </a:lnTo>
                  <a:lnTo>
                    <a:pt x="3543" y="54711"/>
                  </a:lnTo>
                  <a:lnTo>
                    <a:pt x="0" y="72212"/>
                  </a:lnTo>
                  <a:lnTo>
                    <a:pt x="3543" y="89725"/>
                  </a:lnTo>
                  <a:lnTo>
                    <a:pt x="13195" y="104038"/>
                  </a:lnTo>
                  <a:lnTo>
                    <a:pt x="27508" y="113703"/>
                  </a:lnTo>
                  <a:lnTo>
                    <a:pt x="45021" y="117233"/>
                  </a:lnTo>
                  <a:lnTo>
                    <a:pt x="62534" y="113703"/>
                  </a:lnTo>
                  <a:lnTo>
                    <a:pt x="76847" y="104038"/>
                  </a:lnTo>
                  <a:lnTo>
                    <a:pt x="78867" y="101028"/>
                  </a:lnTo>
                  <a:lnTo>
                    <a:pt x="86499" y="89725"/>
                  </a:lnTo>
                  <a:lnTo>
                    <a:pt x="90043" y="72212"/>
                  </a:lnTo>
                  <a:close/>
                </a:path>
                <a:path w="309879" h="117475">
                  <a:moveTo>
                    <a:pt x="144475" y="36715"/>
                  </a:moveTo>
                  <a:lnTo>
                    <a:pt x="143637" y="35737"/>
                  </a:lnTo>
                  <a:lnTo>
                    <a:pt x="143090" y="35598"/>
                  </a:lnTo>
                  <a:lnTo>
                    <a:pt x="130568" y="35598"/>
                  </a:lnTo>
                  <a:lnTo>
                    <a:pt x="124028" y="49098"/>
                  </a:lnTo>
                  <a:lnTo>
                    <a:pt x="124587" y="36296"/>
                  </a:lnTo>
                  <a:lnTo>
                    <a:pt x="123482" y="35179"/>
                  </a:lnTo>
                  <a:lnTo>
                    <a:pt x="114998" y="36995"/>
                  </a:lnTo>
                  <a:lnTo>
                    <a:pt x="100393" y="39357"/>
                  </a:lnTo>
                  <a:lnTo>
                    <a:pt x="99555" y="40195"/>
                  </a:lnTo>
                  <a:lnTo>
                    <a:pt x="100215" y="49555"/>
                  </a:lnTo>
                  <a:lnTo>
                    <a:pt x="100596" y="58191"/>
                  </a:lnTo>
                  <a:lnTo>
                    <a:pt x="100774" y="66624"/>
                  </a:lnTo>
                  <a:lnTo>
                    <a:pt x="100787" y="90093"/>
                  </a:lnTo>
                  <a:lnTo>
                    <a:pt x="100393" y="110413"/>
                  </a:lnTo>
                  <a:lnTo>
                    <a:pt x="101092" y="111391"/>
                  </a:lnTo>
                  <a:lnTo>
                    <a:pt x="112903" y="110972"/>
                  </a:lnTo>
                  <a:lnTo>
                    <a:pt x="124866" y="110972"/>
                  </a:lnTo>
                  <a:lnTo>
                    <a:pt x="125564" y="109994"/>
                  </a:lnTo>
                  <a:lnTo>
                    <a:pt x="124548" y="91135"/>
                  </a:lnTo>
                  <a:lnTo>
                    <a:pt x="124269" y="81495"/>
                  </a:lnTo>
                  <a:lnTo>
                    <a:pt x="124167" y="66471"/>
                  </a:lnTo>
                  <a:lnTo>
                    <a:pt x="124726" y="57988"/>
                  </a:lnTo>
                  <a:lnTo>
                    <a:pt x="136271" y="57988"/>
                  </a:lnTo>
                  <a:lnTo>
                    <a:pt x="139331" y="59931"/>
                  </a:lnTo>
                  <a:lnTo>
                    <a:pt x="140436" y="59385"/>
                  </a:lnTo>
                  <a:lnTo>
                    <a:pt x="141693" y="51320"/>
                  </a:lnTo>
                  <a:lnTo>
                    <a:pt x="144475" y="36715"/>
                  </a:lnTo>
                  <a:close/>
                </a:path>
                <a:path w="309879" h="117475">
                  <a:moveTo>
                    <a:pt x="200456" y="95681"/>
                  </a:moveTo>
                  <a:lnTo>
                    <a:pt x="199351" y="94983"/>
                  </a:lnTo>
                  <a:lnTo>
                    <a:pt x="195592" y="96367"/>
                  </a:lnTo>
                  <a:lnTo>
                    <a:pt x="185585" y="96367"/>
                  </a:lnTo>
                  <a:lnTo>
                    <a:pt x="184746" y="92341"/>
                  </a:lnTo>
                  <a:lnTo>
                    <a:pt x="185026" y="53263"/>
                  </a:lnTo>
                  <a:lnTo>
                    <a:pt x="197535" y="53822"/>
                  </a:lnTo>
                  <a:lnTo>
                    <a:pt x="198374" y="52984"/>
                  </a:lnTo>
                  <a:lnTo>
                    <a:pt x="199072" y="43675"/>
                  </a:lnTo>
                  <a:lnTo>
                    <a:pt x="199758" y="38112"/>
                  </a:lnTo>
                  <a:lnTo>
                    <a:pt x="198932" y="37274"/>
                  </a:lnTo>
                  <a:lnTo>
                    <a:pt x="185026" y="37274"/>
                  </a:lnTo>
                  <a:lnTo>
                    <a:pt x="185432" y="20586"/>
                  </a:lnTo>
                  <a:lnTo>
                    <a:pt x="185432" y="13906"/>
                  </a:lnTo>
                  <a:lnTo>
                    <a:pt x="184467" y="13081"/>
                  </a:lnTo>
                  <a:lnTo>
                    <a:pt x="176403" y="15443"/>
                  </a:lnTo>
                  <a:lnTo>
                    <a:pt x="162636" y="19050"/>
                  </a:lnTo>
                  <a:lnTo>
                    <a:pt x="161937" y="20027"/>
                  </a:lnTo>
                  <a:lnTo>
                    <a:pt x="162217" y="27533"/>
                  </a:lnTo>
                  <a:lnTo>
                    <a:pt x="162077" y="37414"/>
                  </a:lnTo>
                  <a:lnTo>
                    <a:pt x="154711" y="37134"/>
                  </a:lnTo>
                  <a:lnTo>
                    <a:pt x="153873" y="37833"/>
                  </a:lnTo>
                  <a:lnTo>
                    <a:pt x="152615" y="52705"/>
                  </a:lnTo>
                  <a:lnTo>
                    <a:pt x="153314" y="53543"/>
                  </a:lnTo>
                  <a:lnTo>
                    <a:pt x="162217" y="53263"/>
                  </a:lnTo>
                  <a:lnTo>
                    <a:pt x="161518" y="91922"/>
                  </a:lnTo>
                  <a:lnTo>
                    <a:pt x="162585" y="99847"/>
                  </a:lnTo>
                  <a:lnTo>
                    <a:pt x="166141" y="106451"/>
                  </a:lnTo>
                  <a:lnTo>
                    <a:pt x="172669" y="110959"/>
                  </a:lnTo>
                  <a:lnTo>
                    <a:pt x="182664" y="112636"/>
                  </a:lnTo>
                  <a:lnTo>
                    <a:pt x="186550" y="112636"/>
                  </a:lnTo>
                  <a:lnTo>
                    <a:pt x="191973" y="112229"/>
                  </a:lnTo>
                  <a:lnTo>
                    <a:pt x="198094" y="110972"/>
                  </a:lnTo>
                  <a:lnTo>
                    <a:pt x="199072" y="109994"/>
                  </a:lnTo>
                  <a:lnTo>
                    <a:pt x="199758" y="100965"/>
                  </a:lnTo>
                  <a:lnTo>
                    <a:pt x="200456" y="95681"/>
                  </a:lnTo>
                  <a:close/>
                </a:path>
                <a:path w="309879" h="117475">
                  <a:moveTo>
                    <a:pt x="272351" y="109994"/>
                  </a:moveTo>
                  <a:lnTo>
                    <a:pt x="271424" y="90754"/>
                  </a:lnTo>
                  <a:lnTo>
                    <a:pt x="271449" y="74815"/>
                  </a:lnTo>
                  <a:lnTo>
                    <a:pt x="271538" y="70929"/>
                  </a:lnTo>
                  <a:lnTo>
                    <a:pt x="271411" y="60210"/>
                  </a:lnTo>
                  <a:lnTo>
                    <a:pt x="270954" y="53848"/>
                  </a:lnTo>
                  <a:lnTo>
                    <a:pt x="270116" y="51739"/>
                  </a:lnTo>
                  <a:lnTo>
                    <a:pt x="267411" y="44856"/>
                  </a:lnTo>
                  <a:lnTo>
                    <a:pt x="258864" y="38201"/>
                  </a:lnTo>
                  <a:lnTo>
                    <a:pt x="248564" y="36499"/>
                  </a:lnTo>
                  <a:lnTo>
                    <a:pt x="248564" y="74815"/>
                  </a:lnTo>
                  <a:lnTo>
                    <a:pt x="248564" y="91643"/>
                  </a:lnTo>
                  <a:lnTo>
                    <a:pt x="242316" y="95262"/>
                  </a:lnTo>
                  <a:lnTo>
                    <a:pt x="232575" y="95262"/>
                  </a:lnTo>
                  <a:lnTo>
                    <a:pt x="228269" y="92621"/>
                  </a:lnTo>
                  <a:lnTo>
                    <a:pt x="228269" y="78714"/>
                  </a:lnTo>
                  <a:lnTo>
                    <a:pt x="236474" y="76212"/>
                  </a:lnTo>
                  <a:lnTo>
                    <a:pt x="248564" y="74815"/>
                  </a:lnTo>
                  <a:lnTo>
                    <a:pt x="248564" y="36499"/>
                  </a:lnTo>
                  <a:lnTo>
                    <a:pt x="243141" y="35598"/>
                  </a:lnTo>
                  <a:lnTo>
                    <a:pt x="233654" y="36068"/>
                  </a:lnTo>
                  <a:lnTo>
                    <a:pt x="225907" y="37249"/>
                  </a:lnTo>
                  <a:lnTo>
                    <a:pt x="219659" y="38823"/>
                  </a:lnTo>
                  <a:lnTo>
                    <a:pt x="214642" y="40474"/>
                  </a:lnTo>
                  <a:lnTo>
                    <a:pt x="213804" y="41300"/>
                  </a:lnTo>
                  <a:lnTo>
                    <a:pt x="213664" y="46443"/>
                  </a:lnTo>
                  <a:lnTo>
                    <a:pt x="213106" y="56743"/>
                  </a:lnTo>
                  <a:lnTo>
                    <a:pt x="214083" y="57289"/>
                  </a:lnTo>
                  <a:lnTo>
                    <a:pt x="227291" y="51739"/>
                  </a:lnTo>
                  <a:lnTo>
                    <a:pt x="241617" y="51739"/>
                  </a:lnTo>
                  <a:lnTo>
                    <a:pt x="245237" y="52146"/>
                  </a:lnTo>
                  <a:lnTo>
                    <a:pt x="248145" y="56603"/>
                  </a:lnTo>
                  <a:lnTo>
                    <a:pt x="248145" y="58826"/>
                  </a:lnTo>
                  <a:lnTo>
                    <a:pt x="248285" y="60210"/>
                  </a:lnTo>
                  <a:lnTo>
                    <a:pt x="205041" y="77038"/>
                  </a:lnTo>
                  <a:lnTo>
                    <a:pt x="205041" y="88442"/>
                  </a:lnTo>
                  <a:lnTo>
                    <a:pt x="206870" y="98145"/>
                  </a:lnTo>
                  <a:lnTo>
                    <a:pt x="211950" y="105803"/>
                  </a:lnTo>
                  <a:lnTo>
                    <a:pt x="219697" y="110820"/>
                  </a:lnTo>
                  <a:lnTo>
                    <a:pt x="229514" y="112636"/>
                  </a:lnTo>
                  <a:lnTo>
                    <a:pt x="238836" y="112636"/>
                  </a:lnTo>
                  <a:lnTo>
                    <a:pt x="244817" y="108610"/>
                  </a:lnTo>
                  <a:lnTo>
                    <a:pt x="248704" y="105270"/>
                  </a:lnTo>
                  <a:lnTo>
                    <a:pt x="248704" y="110413"/>
                  </a:lnTo>
                  <a:lnTo>
                    <a:pt x="249542" y="111391"/>
                  </a:lnTo>
                  <a:lnTo>
                    <a:pt x="255803" y="111112"/>
                  </a:lnTo>
                  <a:lnTo>
                    <a:pt x="260248" y="110972"/>
                  </a:lnTo>
                  <a:lnTo>
                    <a:pt x="271653" y="110972"/>
                  </a:lnTo>
                  <a:lnTo>
                    <a:pt x="272351" y="109994"/>
                  </a:lnTo>
                  <a:close/>
                </a:path>
                <a:path w="309879" h="117475">
                  <a:moveTo>
                    <a:pt x="309841" y="109994"/>
                  </a:moveTo>
                  <a:lnTo>
                    <a:pt x="309308" y="97243"/>
                  </a:lnTo>
                  <a:lnTo>
                    <a:pt x="308813" y="76225"/>
                  </a:lnTo>
                  <a:lnTo>
                    <a:pt x="308317" y="36296"/>
                  </a:lnTo>
                  <a:lnTo>
                    <a:pt x="308419" y="18630"/>
                  </a:lnTo>
                  <a:lnTo>
                    <a:pt x="309143" y="977"/>
                  </a:lnTo>
                  <a:lnTo>
                    <a:pt x="308178" y="0"/>
                  </a:lnTo>
                  <a:lnTo>
                    <a:pt x="299415" y="1536"/>
                  </a:lnTo>
                  <a:lnTo>
                    <a:pt x="284391" y="3759"/>
                  </a:lnTo>
                  <a:lnTo>
                    <a:pt x="283832" y="4584"/>
                  </a:lnTo>
                  <a:lnTo>
                    <a:pt x="284784" y="16433"/>
                  </a:lnTo>
                  <a:lnTo>
                    <a:pt x="285381" y="32194"/>
                  </a:lnTo>
                  <a:lnTo>
                    <a:pt x="285686" y="51600"/>
                  </a:lnTo>
                  <a:lnTo>
                    <a:pt x="285788" y="74396"/>
                  </a:lnTo>
                  <a:lnTo>
                    <a:pt x="285623" y="92456"/>
                  </a:lnTo>
                  <a:lnTo>
                    <a:pt x="284949" y="110413"/>
                  </a:lnTo>
                  <a:lnTo>
                    <a:pt x="285648" y="111391"/>
                  </a:lnTo>
                  <a:lnTo>
                    <a:pt x="292595" y="111112"/>
                  </a:lnTo>
                  <a:lnTo>
                    <a:pt x="309003" y="110972"/>
                  </a:lnTo>
                  <a:lnTo>
                    <a:pt x="309841" y="1099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6">
              <a:extLst>
                <a:ext uri="{FF2B5EF4-FFF2-40B4-BE49-F238E27FC236}">
                  <a16:creationId xmlns:a16="http://schemas.microsoft.com/office/drawing/2014/main" id="{25ED373D-873E-4462-B8BD-65C068918539}"/>
                </a:ext>
              </a:extLst>
            </p:cNvPr>
            <p:cNvSpPr/>
            <p:nvPr/>
          </p:nvSpPr>
          <p:spPr>
            <a:xfrm>
              <a:off x="6971190" y="4778752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805" y="0"/>
                  </a:moveTo>
                  <a:lnTo>
                    <a:pt x="6286" y="0"/>
                  </a:lnTo>
                  <a:lnTo>
                    <a:pt x="0" y="6286"/>
                  </a:lnTo>
                  <a:lnTo>
                    <a:pt x="0" y="21805"/>
                  </a:lnTo>
                  <a:lnTo>
                    <a:pt x="6286" y="28092"/>
                  </a:lnTo>
                  <a:lnTo>
                    <a:pt x="21805" y="28092"/>
                  </a:lnTo>
                  <a:lnTo>
                    <a:pt x="28092" y="21805"/>
                  </a:lnTo>
                  <a:lnTo>
                    <a:pt x="28092" y="14046"/>
                  </a:lnTo>
                  <a:lnTo>
                    <a:pt x="28092" y="6286"/>
                  </a:lnTo>
                  <a:lnTo>
                    <a:pt x="2180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47">
            <a:extLst>
              <a:ext uri="{FF2B5EF4-FFF2-40B4-BE49-F238E27FC236}">
                <a16:creationId xmlns:a16="http://schemas.microsoft.com/office/drawing/2014/main" id="{C60C91B4-D3F2-4DA4-A18E-DBBB7AAB1E4E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99728" y="1260389"/>
            <a:ext cx="872798" cy="344041"/>
          </a:xfrm>
          <a:prstGeom prst="rect">
            <a:avLst/>
          </a:prstGeom>
        </p:spPr>
      </p:pic>
      <p:sp>
        <p:nvSpPr>
          <p:cNvPr id="28" name="object 48">
            <a:extLst>
              <a:ext uri="{FF2B5EF4-FFF2-40B4-BE49-F238E27FC236}">
                <a16:creationId xmlns:a16="http://schemas.microsoft.com/office/drawing/2014/main" id="{37CC65E8-4855-467B-A5F9-426282128106}"/>
              </a:ext>
            </a:extLst>
          </p:cNvPr>
          <p:cNvSpPr/>
          <p:nvPr/>
        </p:nvSpPr>
        <p:spPr>
          <a:xfrm>
            <a:off x="10730714" y="1340063"/>
            <a:ext cx="5080" cy="301625"/>
          </a:xfrm>
          <a:custGeom>
            <a:avLst/>
            <a:gdLst/>
            <a:ahLst/>
            <a:cxnLst/>
            <a:rect l="l" t="t" r="r" b="b"/>
            <a:pathLst>
              <a:path w="5079" h="301625">
                <a:moveTo>
                  <a:pt x="4635" y="0"/>
                </a:moveTo>
                <a:lnTo>
                  <a:pt x="0" y="0"/>
                </a:lnTo>
                <a:lnTo>
                  <a:pt x="0" y="301129"/>
                </a:lnTo>
                <a:lnTo>
                  <a:pt x="4635" y="301129"/>
                </a:lnTo>
                <a:lnTo>
                  <a:pt x="4635" y="0"/>
                </a:lnTo>
                <a:close/>
              </a:path>
            </a:pathLst>
          </a:custGeom>
          <a:solidFill>
            <a:srgbClr val="757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FAA6A6-944C-459A-916A-8AACD6D1ECC0}"/>
              </a:ext>
            </a:extLst>
          </p:cNvPr>
          <p:cNvSpPr txBox="1"/>
          <p:nvPr/>
        </p:nvSpPr>
        <p:spPr>
          <a:xfrm>
            <a:off x="334704" y="524487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en-US" sz="2400" b="1" spc="-15" dirty="0">
                <a:solidFill>
                  <a:srgbClr val="007078"/>
                </a:solidFill>
                <a:cs typeface="Formata Medium"/>
              </a:rPr>
              <a:t>PRE-UNIVERSITY EDUCATION PROGRAMS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D5BC69-CBCF-4B25-9B9D-F1B3414FAF91}"/>
              </a:ext>
            </a:extLst>
          </p:cNvPr>
          <p:cNvSpPr txBox="1"/>
          <p:nvPr/>
        </p:nvSpPr>
        <p:spPr>
          <a:xfrm>
            <a:off x="334704" y="4813728"/>
            <a:ext cx="11522592" cy="1351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100000"/>
              </a:lnSpc>
              <a:spcBef>
                <a:spcPts val="484"/>
              </a:spcBef>
            </a:pPr>
            <a:r>
              <a:rPr lang="en-US" sz="2400" b="1" spc="-10" dirty="0">
                <a:solidFill>
                  <a:srgbClr val="007078"/>
                </a:solidFill>
                <a:cs typeface="Formata Medium"/>
              </a:rPr>
              <a:t>IEEE</a:t>
            </a:r>
            <a:r>
              <a:rPr lang="en-US" sz="2400" b="1" spc="-35" dirty="0">
                <a:solidFill>
                  <a:srgbClr val="007078"/>
                </a:solidFill>
                <a:cs typeface="Formata Medium"/>
              </a:rPr>
              <a:t> </a:t>
            </a:r>
            <a:r>
              <a:rPr lang="en-US" sz="2400" b="1" spc="-30" dirty="0">
                <a:solidFill>
                  <a:srgbClr val="007078"/>
                </a:solidFill>
                <a:cs typeface="Formata Medium"/>
              </a:rPr>
              <a:t>EDUCATIONAL</a:t>
            </a:r>
            <a:r>
              <a:rPr lang="en-US" sz="2400" b="1" spc="-35" dirty="0">
                <a:solidFill>
                  <a:srgbClr val="007078"/>
                </a:solidFill>
                <a:cs typeface="Formata Medium"/>
              </a:rPr>
              <a:t> </a:t>
            </a:r>
            <a:r>
              <a:rPr lang="en-US" sz="2400" b="1" spc="-20" dirty="0">
                <a:solidFill>
                  <a:srgbClr val="007078"/>
                </a:solidFill>
                <a:cs typeface="Formata Medium"/>
              </a:rPr>
              <a:t>ACTIVITIES</a:t>
            </a:r>
            <a:r>
              <a:rPr lang="en-US" sz="2400" b="1" spc="-35" dirty="0">
                <a:solidFill>
                  <a:srgbClr val="007078"/>
                </a:solidFill>
                <a:cs typeface="Formata Medium"/>
              </a:rPr>
              <a:t> </a:t>
            </a:r>
            <a:r>
              <a:rPr lang="en-US" sz="2400" b="1" spc="-25" dirty="0">
                <a:solidFill>
                  <a:srgbClr val="007078"/>
                </a:solidFill>
                <a:cs typeface="Formata Medium"/>
              </a:rPr>
              <a:t>BOARD</a:t>
            </a:r>
            <a:r>
              <a:rPr lang="en-US" sz="2400" b="1" spc="-35" dirty="0">
                <a:solidFill>
                  <a:srgbClr val="007078"/>
                </a:solidFill>
                <a:cs typeface="Formata Medium"/>
              </a:rPr>
              <a:t> </a:t>
            </a:r>
            <a:r>
              <a:rPr lang="en-US" sz="2400" b="1" spc="-20" dirty="0">
                <a:solidFill>
                  <a:srgbClr val="007078"/>
                </a:solidFill>
                <a:cs typeface="Formata Medium"/>
              </a:rPr>
              <a:t>(EAB)</a:t>
            </a:r>
            <a:r>
              <a:rPr lang="en-US" sz="2400" b="1" spc="-35" dirty="0">
                <a:solidFill>
                  <a:srgbClr val="007078"/>
                </a:solidFill>
                <a:cs typeface="Formata Medium"/>
              </a:rPr>
              <a:t> </a:t>
            </a:r>
            <a:r>
              <a:rPr lang="en-US" sz="2400" b="1" spc="-30" dirty="0">
                <a:solidFill>
                  <a:srgbClr val="007078"/>
                </a:solidFill>
                <a:cs typeface="Formata Medium"/>
              </a:rPr>
              <a:t>AWARDS</a:t>
            </a:r>
            <a:endParaRPr lang="en-US" sz="2400" b="1" dirty="0">
              <a:solidFill>
                <a:srgbClr val="007078"/>
              </a:solidFill>
              <a:cs typeface="Formata Medium"/>
            </a:endParaRPr>
          </a:p>
          <a:p>
            <a:pPr marL="114300" marR="421640">
              <a:lnSpc>
                <a:spcPct val="108300"/>
              </a:lnSpc>
              <a:spcBef>
                <a:spcPts val="414"/>
              </a:spcBef>
              <a:tabLst>
                <a:tab pos="3590925" algn="l"/>
              </a:tabLst>
            </a:pPr>
            <a:r>
              <a:rPr lang="en-US" sz="1200" b="0" u="sng" spc="-2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12"/>
              </a:rPr>
              <a:t>IEEE </a:t>
            </a:r>
            <a:r>
              <a:rPr lang="en-US" sz="1200" b="0" u="sng" spc="-2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12"/>
              </a:rPr>
              <a:t>Educational</a:t>
            </a:r>
            <a:r>
              <a:rPr lang="en-US" sz="1200" b="0" u="sng" spc="-2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12"/>
              </a:rPr>
              <a:t> </a:t>
            </a:r>
            <a:r>
              <a:rPr lang="en-US" sz="1200" b="0" u="sng" spc="-2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12"/>
              </a:rPr>
              <a:t>Activities</a:t>
            </a:r>
            <a:r>
              <a:rPr lang="en-US" sz="1200" b="0" u="sng" spc="-2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12"/>
              </a:rPr>
              <a:t> </a:t>
            </a:r>
            <a:r>
              <a:rPr lang="en-US" sz="1200" b="0" u="sng" spc="-2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12"/>
              </a:rPr>
              <a:t>Board</a:t>
            </a:r>
            <a:r>
              <a:rPr lang="en-US" sz="1200" b="0" u="sng" spc="-2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12"/>
              </a:rPr>
              <a:t> </a:t>
            </a:r>
            <a:r>
              <a:rPr lang="en-US" sz="1200" b="0" u="sng" spc="-25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12"/>
              </a:rPr>
              <a:t>(EAB)</a:t>
            </a:r>
            <a:r>
              <a:rPr lang="en-US" sz="1200" b="0" u="sng" spc="-2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12"/>
              </a:rPr>
              <a:t> </a:t>
            </a:r>
            <a:r>
              <a:rPr lang="en-US" sz="1200" b="0" u="sng" spc="-3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  <a:hlinkClick r:id="rId12"/>
              </a:rPr>
              <a:t>Awards</a:t>
            </a:r>
            <a:r>
              <a:rPr lang="en-US" sz="1200" b="0" u="sng" spc="-30" dirty="0">
                <a:solidFill>
                  <a:srgbClr val="00609C"/>
                </a:solidFill>
                <a:uFill>
                  <a:solidFill>
                    <a:srgbClr val="00609C"/>
                  </a:solidFill>
                </a:uFill>
                <a:cs typeface="Formata Light"/>
              </a:rPr>
              <a:t>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recognize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and honor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major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contributions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to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engineering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and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technical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education.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 Award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 nominations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and scholarship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applications 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are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accepted beginning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in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 January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each 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year. The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 annual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deadline 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is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the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ﬁrst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 Monday</a:t>
            </a:r>
            <a:r>
              <a:rPr lang="en-US" sz="1200" b="0" spc="-40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after</a:t>
            </a:r>
            <a:r>
              <a:rPr lang="en-US"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30</a:t>
            </a:r>
            <a:r>
              <a:rPr lang="en-US"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April</a:t>
            </a:r>
            <a:r>
              <a:rPr lang="en-US"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of</a:t>
            </a:r>
            <a:r>
              <a:rPr lang="en-US"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that</a:t>
            </a:r>
            <a:r>
              <a:rPr lang="en-US"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year. </a:t>
            </a:r>
          </a:p>
          <a:p>
            <a:pPr marL="114300" marR="421640">
              <a:lnSpc>
                <a:spcPct val="108300"/>
              </a:lnSpc>
              <a:spcBef>
                <a:spcPts val="414"/>
              </a:spcBef>
              <a:tabLst>
                <a:tab pos="3590925" algn="l"/>
              </a:tabLst>
            </a:pP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Awards 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are given for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meritorious activities </a:t>
            </a:r>
            <a:r>
              <a:rPr lang="en-US" sz="1200" b="0" spc="-15" dirty="0">
                <a:solidFill>
                  <a:srgbClr val="002856"/>
                </a:solidFill>
                <a:cs typeface="Formata Light"/>
              </a:rPr>
              <a:t>in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accreditation, continuing education, educational innovation, pre-university education, service 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to the IEEE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EAB, employee professional development, informal education systems, and related achievements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that</a:t>
            </a:r>
            <a:r>
              <a:rPr lang="en-US"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advance</a:t>
            </a:r>
            <a:r>
              <a:rPr lang="en-US"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the</a:t>
            </a:r>
            <a:r>
              <a:rPr lang="en-US"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practice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0" dirty="0">
                <a:solidFill>
                  <a:srgbClr val="002856"/>
                </a:solidFill>
                <a:cs typeface="Formata Light"/>
              </a:rPr>
              <a:t>of</a:t>
            </a:r>
            <a:r>
              <a:rPr lang="en-US"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engineering</a:t>
            </a:r>
            <a:r>
              <a:rPr lang="en-US" sz="1200" b="0" spc="-35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30" dirty="0">
                <a:solidFill>
                  <a:srgbClr val="002856"/>
                </a:solidFill>
                <a:cs typeface="Formata Light"/>
              </a:rPr>
              <a:t>and en</a:t>
            </a:r>
            <a:r>
              <a:rPr lang="en-US" sz="1200" b="0" spc="-5" dirty="0">
                <a:solidFill>
                  <a:srgbClr val="002856"/>
                </a:solidFill>
                <a:cs typeface="Formata Light"/>
              </a:rPr>
              <a:t>g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ineerin</a:t>
            </a:r>
            <a:r>
              <a:rPr lang="en-US" sz="1200" b="0" spc="-10" dirty="0">
                <a:solidFill>
                  <a:srgbClr val="002856"/>
                </a:solidFill>
                <a:cs typeface="Formata Light"/>
              </a:rPr>
              <a:t>g</a:t>
            </a:r>
            <a:r>
              <a:rPr lang="en-US" sz="1200" b="0" spc="-40" dirty="0">
                <a:solidFill>
                  <a:srgbClr val="002856"/>
                </a:solidFill>
                <a:cs typeface="Formata Light"/>
              </a:rPr>
              <a:t> </a:t>
            </a:r>
            <a:r>
              <a:rPr lang="en-US" sz="1200" b="0" spc="-25" dirty="0">
                <a:solidFill>
                  <a:srgbClr val="002856"/>
                </a:solidFill>
                <a:cs typeface="Formata Light"/>
              </a:rPr>
              <a:t>education.</a:t>
            </a:r>
            <a:endParaRPr lang="en-US" sz="1200" dirty="0">
              <a:cs typeface="Format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642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6" name="Google Shape;3016;p86"/>
          <p:cNvSpPr txBox="1"/>
          <p:nvPr/>
        </p:nvSpPr>
        <p:spPr>
          <a:xfrm>
            <a:off x="1020525" y="690276"/>
            <a:ext cx="10515600" cy="4774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66A1"/>
              </a:buClr>
              <a:buSzPts val="4400"/>
            </a:pPr>
            <a:r>
              <a:rPr lang="en-US" sz="5867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Join the Conversation </a:t>
            </a:r>
            <a:endParaRPr sz="2400" dirty="0"/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ts val="3600"/>
            </a:pPr>
            <a:r>
              <a:rPr lang="en-US" sz="4800" b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200" b="1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ts val="2800"/>
            </a:pPr>
            <a:endParaRPr sz="3733" b="1" dirty="0">
              <a:solidFill>
                <a:srgbClr val="6699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ts val="3600"/>
            </a:pPr>
            <a:endParaRPr sz="4800" b="1" dirty="0">
              <a:solidFill>
                <a:srgbClr val="0066A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ts val="2800"/>
            </a:pPr>
            <a:endParaRPr sz="3733" b="1" dirty="0">
              <a:solidFill>
                <a:srgbClr val="6699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ts val="165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17" name="Google Shape;3017;p86"/>
          <p:cNvGrpSpPr/>
          <p:nvPr/>
        </p:nvGrpSpPr>
        <p:grpSpPr>
          <a:xfrm>
            <a:off x="1204962" y="2053995"/>
            <a:ext cx="9512033" cy="1711371"/>
            <a:chOff x="910115" y="1808299"/>
            <a:chExt cx="7134025" cy="1283528"/>
          </a:xfrm>
        </p:grpSpPr>
        <p:pic>
          <p:nvPicPr>
            <p:cNvPr id="3018" name="Google Shape;3018;p86" descr="social media, social network, tweet, twitter ico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67527" y="1808300"/>
              <a:ext cx="1219200" cy="1219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9" name="Google Shape;3019;p86" descr="facebook, fb, fcb, social media, social network ico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0115" y="1808299"/>
              <a:ext cx="1219200" cy="1219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0" name="Google Shape;3020;p86" descr="job hunt, linkedin, network, professional, social network icon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24940" y="1872626"/>
              <a:ext cx="1219200" cy="1219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21" name="Google Shape;3021;p86"/>
          <p:cNvSpPr txBox="1"/>
          <p:nvPr/>
        </p:nvSpPr>
        <p:spPr>
          <a:xfrm>
            <a:off x="218802" y="3838497"/>
            <a:ext cx="3768436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1777F2"/>
                </a:solidFill>
                <a:latin typeface="Calibri"/>
                <a:ea typeface="Calibri"/>
                <a:cs typeface="Calibri"/>
                <a:sym typeface="Calibri"/>
              </a:rPr>
              <a:t>Facebook</a:t>
            </a:r>
            <a:endParaRPr sz="2400" dirty="0"/>
          </a:p>
          <a:p>
            <a:pPr algn="ctr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IEEEeducation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IEEE.continuing.education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2" name="Google Shape;3022;p86"/>
          <p:cNvSpPr txBox="1"/>
          <p:nvPr/>
        </p:nvSpPr>
        <p:spPr>
          <a:xfrm>
            <a:off x="4076759" y="3924909"/>
            <a:ext cx="3768436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1DA1F2"/>
                </a:solidFill>
                <a:latin typeface="Calibri"/>
                <a:ea typeface="Calibri"/>
                <a:cs typeface="Calibri"/>
                <a:sym typeface="Calibri"/>
              </a:rPr>
              <a:t>Twitter</a:t>
            </a:r>
            <a:endParaRPr sz="2400" dirty="0"/>
          </a:p>
          <a:p>
            <a:pPr algn="ctr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IEEEeducation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IEEELearn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3" name="Google Shape;3023;p86"/>
          <p:cNvSpPr txBox="1"/>
          <p:nvPr/>
        </p:nvSpPr>
        <p:spPr>
          <a:xfrm>
            <a:off x="7818183" y="3894359"/>
            <a:ext cx="4172024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2867B2"/>
                </a:solidFill>
                <a:latin typeface="Calibri"/>
                <a:ea typeface="Calibri"/>
                <a:cs typeface="Calibri"/>
                <a:sym typeface="Calibri"/>
              </a:rPr>
              <a:t>LinkedIn</a:t>
            </a:r>
            <a:endParaRPr sz="2400" dirty="0"/>
          </a:p>
          <a:p>
            <a:pPr algn="ctr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-educational-activities</a:t>
            </a:r>
            <a:endParaRPr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83DDEC-4300-FD47-A9DE-FAF20B6CE398}"/>
              </a:ext>
            </a:extLst>
          </p:cNvPr>
          <p:cNvGrpSpPr/>
          <p:nvPr/>
        </p:nvGrpSpPr>
        <p:grpSpPr>
          <a:xfrm>
            <a:off x="2506226" y="5435466"/>
            <a:ext cx="6909501" cy="861775"/>
            <a:chOff x="582571" y="4052186"/>
            <a:chExt cx="5182126" cy="646331"/>
          </a:xfrm>
        </p:grpSpPr>
        <p:pic>
          <p:nvPicPr>
            <p:cNvPr id="11" name="Google Shape;2040;p4">
              <a:extLst>
                <a:ext uri="{FF2B5EF4-FFF2-40B4-BE49-F238E27FC236}">
                  <a16:creationId xmlns:a16="http://schemas.microsoft.com/office/drawing/2014/main" id="{E15300C5-60AE-E24E-8DC8-83FE6633F96F}"/>
                </a:ext>
              </a:extLst>
            </p:cNvPr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2571" y="4093005"/>
              <a:ext cx="1861499" cy="55327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1C93E12-BC20-ED44-9966-1506EAB387FD}"/>
                </a:ext>
              </a:extLst>
            </p:cNvPr>
            <p:cNvGrpSpPr/>
            <p:nvPr/>
          </p:nvGrpSpPr>
          <p:grpSpPr>
            <a:xfrm>
              <a:off x="2470620" y="4052186"/>
              <a:ext cx="3294077" cy="646331"/>
              <a:chOff x="2470620" y="4052186"/>
              <a:chExt cx="3294077" cy="64633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902953-3F7E-F846-904D-632F57F0BDE3}"/>
                  </a:ext>
                </a:extLst>
              </p:cNvPr>
              <p:cNvSpPr txBox="1"/>
              <p:nvPr/>
            </p:nvSpPr>
            <p:spPr>
              <a:xfrm>
                <a:off x="2479689" y="4052186"/>
                <a:ext cx="3285008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66A1"/>
                    </a:solidFill>
                  </a:rPr>
                  <a:t>Volunteer website - </a:t>
                </a:r>
                <a:r>
                  <a:rPr lang="en-US" sz="2400" b="1" dirty="0" err="1">
                    <a:solidFill>
                      <a:srgbClr val="0066A1"/>
                    </a:solidFill>
                  </a:rPr>
                  <a:t>ea.ieee.org</a:t>
                </a:r>
                <a:endParaRPr lang="en-US" sz="2400" b="1" dirty="0">
                  <a:solidFill>
                    <a:srgbClr val="0066A1"/>
                  </a:solidFill>
                </a:endParaRPr>
              </a:p>
              <a:p>
                <a:r>
                  <a:rPr lang="en-US" sz="2400" b="1" dirty="0">
                    <a:solidFill>
                      <a:srgbClr val="0066A1"/>
                    </a:solidFill>
                  </a:rPr>
                  <a:t>Email - </a:t>
                </a:r>
                <a:r>
                  <a:rPr lang="en-US" sz="2400" b="1" dirty="0" err="1">
                    <a:solidFill>
                      <a:srgbClr val="0066A1"/>
                    </a:solidFill>
                  </a:rPr>
                  <a:t>eab-admin@ieee.org</a:t>
                </a:r>
                <a:endParaRPr lang="en-US" sz="2400" b="1" dirty="0">
                  <a:solidFill>
                    <a:srgbClr val="0066A1"/>
                  </a:solidFill>
                </a:endParaRP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48DB458C-CF13-CE48-9659-1FAB6B0B3FE8}"/>
                  </a:ext>
                </a:extLst>
              </p:cNvPr>
              <p:cNvCxnSpPr/>
              <p:nvPr/>
            </p:nvCxnSpPr>
            <p:spPr>
              <a:xfrm>
                <a:off x="2470620" y="4145238"/>
                <a:ext cx="0" cy="553279"/>
              </a:xfrm>
              <a:prstGeom prst="line">
                <a:avLst/>
              </a:prstGeom>
              <a:ln>
                <a:solidFill>
                  <a:srgbClr val="00B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5" name="Google Shape;2105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175094" y="1853184"/>
            <a:ext cx="5606993" cy="504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6" name="Google Shape;2106;p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2296" y="1827258"/>
            <a:ext cx="2274491" cy="287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7" name="Google Shape;2107;p1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5" y="1827258"/>
            <a:ext cx="4035551" cy="503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8" name="Google Shape;2108;p1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34112"/>
            <a:ext cx="12192000" cy="1999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9" name="Google Shape;2109;p1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2296" y="4507532"/>
            <a:ext cx="2268377" cy="2367619"/>
          </a:xfrm>
          <a:prstGeom prst="rect">
            <a:avLst/>
          </a:prstGeom>
          <a:noFill/>
          <a:ln>
            <a:noFill/>
          </a:ln>
        </p:spPr>
      </p:pic>
      <p:sp>
        <p:nvSpPr>
          <p:cNvPr id="2110" name="Google Shape;2110;p12"/>
          <p:cNvSpPr/>
          <p:nvPr/>
        </p:nvSpPr>
        <p:spPr>
          <a:xfrm>
            <a:off x="3938016" y="1865377"/>
            <a:ext cx="237077" cy="5009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1" name="Google Shape;2111;p12"/>
          <p:cNvSpPr/>
          <p:nvPr/>
        </p:nvSpPr>
        <p:spPr>
          <a:xfrm>
            <a:off x="9733652" y="1865375"/>
            <a:ext cx="237077" cy="5009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dge Bar with Ru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2020_IEEE_Corp_Pres_3015BrandBlue</Template>
  <TotalTime>1389</TotalTime>
  <Words>896</Words>
  <Application>Microsoft Macintosh PowerPoint</Application>
  <PresentationFormat>Widescreen</PresentationFormat>
  <Paragraphs>48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Courier New</vt:lpstr>
      <vt:lpstr>LucidaGrande</vt:lpstr>
      <vt:lpstr>Verdana</vt:lpstr>
      <vt:lpstr>Wingdings</vt:lpstr>
      <vt:lpstr>Wedge Bar with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A Perez</dc:creator>
  <cp:lastModifiedBy>Microsoft Office User</cp:lastModifiedBy>
  <cp:revision>11</cp:revision>
  <dcterms:created xsi:type="dcterms:W3CDTF">2022-01-19T17:39:48Z</dcterms:created>
  <dcterms:modified xsi:type="dcterms:W3CDTF">2022-02-28T15:56:53Z</dcterms:modified>
</cp:coreProperties>
</file>